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Lst>
  <p:notesMasterIdLst>
    <p:notesMasterId r:id="rId45"/>
  </p:notesMasterIdLst>
  <p:handoutMasterIdLst>
    <p:handoutMasterId r:id="rId46"/>
  </p:handoutMasterIdLst>
  <p:sldIdLst>
    <p:sldId id="455" r:id="rId4"/>
    <p:sldId id="457" r:id="rId5"/>
    <p:sldId id="478" r:id="rId6"/>
    <p:sldId id="479" r:id="rId7"/>
    <p:sldId id="480" r:id="rId8"/>
    <p:sldId id="477" r:id="rId9"/>
    <p:sldId id="496" r:id="rId10"/>
    <p:sldId id="481" r:id="rId11"/>
    <p:sldId id="482" r:id="rId12"/>
    <p:sldId id="483" r:id="rId13"/>
    <p:sldId id="484" r:id="rId14"/>
    <p:sldId id="485" r:id="rId15"/>
    <p:sldId id="486" r:id="rId16"/>
    <p:sldId id="487" r:id="rId17"/>
    <p:sldId id="491" r:id="rId18"/>
    <p:sldId id="463" r:id="rId19"/>
    <p:sldId id="489" r:id="rId20"/>
    <p:sldId id="459" r:id="rId21"/>
    <p:sldId id="475" r:id="rId22"/>
    <p:sldId id="476" r:id="rId23"/>
    <p:sldId id="460" r:id="rId24"/>
    <p:sldId id="462" r:id="rId25"/>
    <p:sldId id="461" r:id="rId26"/>
    <p:sldId id="465" r:id="rId27"/>
    <p:sldId id="466" r:id="rId28"/>
    <p:sldId id="467" r:id="rId29"/>
    <p:sldId id="468" r:id="rId30"/>
    <p:sldId id="497" r:id="rId31"/>
    <p:sldId id="469" r:id="rId32"/>
    <p:sldId id="493" r:id="rId33"/>
    <p:sldId id="492" r:id="rId34"/>
    <p:sldId id="494" r:id="rId35"/>
    <p:sldId id="495" r:id="rId36"/>
    <p:sldId id="470" r:id="rId37"/>
    <p:sldId id="471" r:id="rId38"/>
    <p:sldId id="472" r:id="rId39"/>
    <p:sldId id="500" r:id="rId40"/>
    <p:sldId id="501" r:id="rId41"/>
    <p:sldId id="473" r:id="rId42"/>
    <p:sldId id="474" r:id="rId43"/>
    <p:sldId id="370" r:id="rId44"/>
  </p:sldIdLst>
  <p:sldSz cx="15122525" cy="10693400"/>
  <p:notesSz cx="6797675" cy="9926638"/>
  <p:defaultTextStyle>
    <a:defPPr>
      <a:defRPr lang="zh-TW"/>
    </a:defPPr>
    <a:lvl1pPr algn="l" defTabSz="1474788" rtl="0" fontAlgn="base">
      <a:spcBef>
        <a:spcPct val="0"/>
      </a:spcBef>
      <a:spcAft>
        <a:spcPct val="0"/>
      </a:spcAft>
      <a:defRPr kumimoji="1" sz="2900" kern="1200">
        <a:solidFill>
          <a:schemeClr val="tx1"/>
        </a:solidFill>
        <a:latin typeface="Arial" charset="0"/>
        <a:ea typeface="新細明體" charset="-120"/>
        <a:cs typeface="+mn-cs"/>
      </a:defRPr>
    </a:lvl1pPr>
    <a:lvl2pPr marL="736600" indent="-279400" algn="l" defTabSz="1474788" rtl="0" fontAlgn="base">
      <a:spcBef>
        <a:spcPct val="0"/>
      </a:spcBef>
      <a:spcAft>
        <a:spcPct val="0"/>
      </a:spcAft>
      <a:defRPr kumimoji="1" sz="2900" kern="1200">
        <a:solidFill>
          <a:schemeClr val="tx1"/>
        </a:solidFill>
        <a:latin typeface="Arial" charset="0"/>
        <a:ea typeface="新細明體" charset="-120"/>
        <a:cs typeface="+mn-cs"/>
      </a:defRPr>
    </a:lvl2pPr>
    <a:lvl3pPr marL="1474788" indent="-560388" algn="l" defTabSz="1474788" rtl="0" fontAlgn="base">
      <a:spcBef>
        <a:spcPct val="0"/>
      </a:spcBef>
      <a:spcAft>
        <a:spcPct val="0"/>
      </a:spcAft>
      <a:defRPr kumimoji="1" sz="2900" kern="1200">
        <a:solidFill>
          <a:schemeClr val="tx1"/>
        </a:solidFill>
        <a:latin typeface="Arial" charset="0"/>
        <a:ea typeface="新細明體" charset="-120"/>
        <a:cs typeface="+mn-cs"/>
      </a:defRPr>
    </a:lvl3pPr>
    <a:lvl4pPr marL="2211388" indent="-839788" algn="l" defTabSz="1474788" rtl="0" fontAlgn="base">
      <a:spcBef>
        <a:spcPct val="0"/>
      </a:spcBef>
      <a:spcAft>
        <a:spcPct val="0"/>
      </a:spcAft>
      <a:defRPr kumimoji="1" sz="2900" kern="1200">
        <a:solidFill>
          <a:schemeClr val="tx1"/>
        </a:solidFill>
        <a:latin typeface="Arial" charset="0"/>
        <a:ea typeface="新細明體" charset="-120"/>
        <a:cs typeface="+mn-cs"/>
      </a:defRPr>
    </a:lvl4pPr>
    <a:lvl5pPr marL="2949575" indent="-1120775" algn="l" defTabSz="1474788" rtl="0" fontAlgn="base">
      <a:spcBef>
        <a:spcPct val="0"/>
      </a:spcBef>
      <a:spcAft>
        <a:spcPct val="0"/>
      </a:spcAft>
      <a:defRPr kumimoji="1" sz="2900" kern="1200">
        <a:solidFill>
          <a:schemeClr val="tx1"/>
        </a:solidFill>
        <a:latin typeface="Arial" charset="0"/>
        <a:ea typeface="新細明體" charset="-120"/>
        <a:cs typeface="+mn-cs"/>
      </a:defRPr>
    </a:lvl5pPr>
    <a:lvl6pPr marL="2286000" algn="l" defTabSz="914400" rtl="0" eaLnBrk="1" latinLnBrk="0" hangingPunct="1">
      <a:defRPr kumimoji="1" sz="2900" kern="1200">
        <a:solidFill>
          <a:schemeClr val="tx1"/>
        </a:solidFill>
        <a:latin typeface="Arial" charset="0"/>
        <a:ea typeface="新細明體" charset="-120"/>
        <a:cs typeface="+mn-cs"/>
      </a:defRPr>
    </a:lvl6pPr>
    <a:lvl7pPr marL="2743200" algn="l" defTabSz="914400" rtl="0" eaLnBrk="1" latinLnBrk="0" hangingPunct="1">
      <a:defRPr kumimoji="1" sz="2900" kern="1200">
        <a:solidFill>
          <a:schemeClr val="tx1"/>
        </a:solidFill>
        <a:latin typeface="Arial" charset="0"/>
        <a:ea typeface="新細明體" charset="-120"/>
        <a:cs typeface="+mn-cs"/>
      </a:defRPr>
    </a:lvl7pPr>
    <a:lvl8pPr marL="3200400" algn="l" defTabSz="914400" rtl="0" eaLnBrk="1" latinLnBrk="0" hangingPunct="1">
      <a:defRPr kumimoji="1" sz="2900" kern="1200">
        <a:solidFill>
          <a:schemeClr val="tx1"/>
        </a:solidFill>
        <a:latin typeface="Arial" charset="0"/>
        <a:ea typeface="新細明體" charset="-120"/>
        <a:cs typeface="+mn-cs"/>
      </a:defRPr>
    </a:lvl8pPr>
    <a:lvl9pPr marL="3657600" algn="l" defTabSz="914400" rtl="0" eaLnBrk="1" latinLnBrk="0" hangingPunct="1">
      <a:defRPr kumimoji="1" sz="2900"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4139" userDrawn="1">
          <p15:clr>
            <a:srgbClr val="A4A3A4"/>
          </p15:clr>
        </p15:guide>
        <p15:guide id="4" orient="horz" pos="6316" userDrawn="1">
          <p15:clr>
            <a:srgbClr val="A4A3A4"/>
          </p15:clr>
        </p15:guide>
        <p15:guide id="8" pos="8936" userDrawn="1">
          <p15:clr>
            <a:srgbClr val="A4A3A4"/>
          </p15:clr>
        </p15:guide>
        <p15:guide id="10" pos="9163" userDrawn="1">
          <p15:clr>
            <a:srgbClr val="A4A3A4"/>
          </p15:clr>
        </p15:guide>
        <p15:guide id="11" orient="horz" pos="3368">
          <p15:clr>
            <a:srgbClr val="A4A3A4"/>
          </p15:clr>
        </p15:guide>
        <p15:guide id="1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E6E6E6"/>
    <a:srgbClr val="E6B9B8"/>
    <a:srgbClr val="996260"/>
    <a:srgbClr val="CD7572"/>
    <a:srgbClr val="D2817F"/>
    <a:srgbClr val="FFFFFF"/>
    <a:srgbClr val="3F74DD"/>
    <a:srgbClr val="1D4AA3"/>
    <a:srgbClr val="2E5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5923" autoAdjust="0"/>
  </p:normalViewPr>
  <p:slideViewPr>
    <p:cSldViewPr showGuides="1">
      <p:cViewPr varScale="1">
        <p:scale>
          <a:sx n="55" d="100"/>
          <a:sy n="55" d="100"/>
        </p:scale>
        <p:origin x="34" y="34"/>
      </p:cViewPr>
      <p:guideLst>
        <p:guide orient="horz" pos="4139"/>
        <p:guide orient="horz" pos="6316"/>
        <p:guide pos="8936"/>
        <p:guide pos="9163"/>
        <p:guide orient="horz" pos="3368"/>
        <p:guide pos="4763"/>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5B95622E-056A-4BF1-9BB6-5591D525CDDD}" type="datetimeFigureOut">
              <a:rPr lang="zh-TW" altLang="en-US" smtClean="0"/>
              <a:t>2025/8/21</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9C983FD7-43D6-4947-AD29-4A3D074209C2}" type="slidenum">
              <a:rPr lang="zh-TW" altLang="en-US" smtClean="0"/>
              <a:t>‹#›</a:t>
            </a:fld>
            <a:endParaRPr lang="zh-TW" altLang="en-US"/>
          </a:p>
        </p:txBody>
      </p:sp>
    </p:spTree>
    <p:extLst>
      <p:ext uri="{BB962C8B-B14F-4D97-AF65-F5344CB8AC3E}">
        <p14:creationId xmlns:p14="http://schemas.microsoft.com/office/powerpoint/2010/main" val="15643827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975" cy="496493"/>
          </a:xfrm>
          <a:prstGeom prst="rect">
            <a:avLst/>
          </a:prstGeom>
        </p:spPr>
        <p:txBody>
          <a:bodyPr vert="horz" lIns="62877" tIns="31438" rIns="62877" bIns="31438" rtlCol="0"/>
          <a:lstStyle>
            <a:lvl1pPr algn="l" eaLnBrk="1" hangingPunct="1">
              <a:defRPr sz="8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0644" y="0"/>
            <a:ext cx="2944922" cy="496493"/>
          </a:xfrm>
          <a:prstGeom prst="rect">
            <a:avLst/>
          </a:prstGeom>
        </p:spPr>
        <p:txBody>
          <a:bodyPr vert="horz" lIns="62877" tIns="31438" rIns="62877" bIns="31438" rtlCol="0"/>
          <a:lstStyle>
            <a:lvl1pPr algn="r" eaLnBrk="1" hangingPunct="1">
              <a:defRPr sz="800">
                <a:latin typeface="Arial" charset="0"/>
                <a:ea typeface="新細明體" charset="-120"/>
              </a:defRPr>
            </a:lvl1pPr>
          </a:lstStyle>
          <a:p>
            <a:pPr>
              <a:defRPr/>
            </a:pPr>
            <a:fld id="{9A298BEB-F916-4CCA-AC4E-AA543835C636}" type="datetimeFigureOut">
              <a:rPr lang="zh-TW" altLang="en-US"/>
              <a:pPr>
                <a:defRPr/>
              </a:pPr>
              <a:t>2025/8/21</a:t>
            </a:fld>
            <a:endParaRPr lang="zh-TW" altLang="en-US"/>
          </a:p>
        </p:txBody>
      </p:sp>
      <p:sp>
        <p:nvSpPr>
          <p:cNvPr id="4" name="投影片圖像版面配置區 3"/>
          <p:cNvSpPr>
            <a:spLocks noGrp="1" noRot="1" noChangeAspect="1"/>
          </p:cNvSpPr>
          <p:nvPr>
            <p:ph type="sldImg" idx="2"/>
          </p:nvPr>
        </p:nvSpPr>
        <p:spPr>
          <a:xfrm>
            <a:off x="768350" y="744538"/>
            <a:ext cx="5260975" cy="3721100"/>
          </a:xfrm>
          <a:prstGeom prst="rect">
            <a:avLst/>
          </a:prstGeom>
          <a:noFill/>
          <a:ln w="12700">
            <a:solidFill>
              <a:prstClr val="black"/>
            </a:solidFill>
          </a:ln>
        </p:spPr>
        <p:txBody>
          <a:bodyPr vert="horz" lIns="62877" tIns="31438" rIns="62877" bIns="31438" rtlCol="0" anchor="ctr"/>
          <a:lstStyle/>
          <a:p>
            <a:pPr lvl="0"/>
            <a:endParaRPr lang="zh-TW" altLang="en-US" noProof="0"/>
          </a:p>
        </p:txBody>
      </p:sp>
      <p:sp>
        <p:nvSpPr>
          <p:cNvPr id="5" name="備忘稿版面配置區 4"/>
          <p:cNvSpPr>
            <a:spLocks noGrp="1"/>
          </p:cNvSpPr>
          <p:nvPr>
            <p:ph type="body" sz="quarter" idx="3"/>
          </p:nvPr>
        </p:nvSpPr>
        <p:spPr>
          <a:xfrm>
            <a:off x="680085" y="4715610"/>
            <a:ext cx="5437507" cy="4466289"/>
          </a:xfrm>
          <a:prstGeom prst="rect">
            <a:avLst/>
          </a:prstGeom>
        </p:spPr>
        <p:txBody>
          <a:bodyPr vert="horz" lIns="62877" tIns="31438" rIns="62877" bIns="31438"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2" y="9429070"/>
            <a:ext cx="2945975" cy="496493"/>
          </a:xfrm>
          <a:prstGeom prst="rect">
            <a:avLst/>
          </a:prstGeom>
        </p:spPr>
        <p:txBody>
          <a:bodyPr vert="horz" lIns="62877" tIns="31438" rIns="62877" bIns="31438" rtlCol="0" anchor="b"/>
          <a:lstStyle>
            <a:lvl1pPr algn="l" eaLnBrk="1" hangingPunct="1">
              <a:defRPr sz="8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644" y="9429070"/>
            <a:ext cx="2944922" cy="496493"/>
          </a:xfrm>
          <a:prstGeom prst="rect">
            <a:avLst/>
          </a:prstGeom>
        </p:spPr>
        <p:txBody>
          <a:bodyPr vert="horz" wrap="square" lIns="62877" tIns="31438" rIns="62877" bIns="31438" numCol="1" anchor="b" anchorCtr="0" compatLnSpc="1">
            <a:prstTxWarp prst="textNoShape">
              <a:avLst/>
            </a:prstTxWarp>
          </a:bodyPr>
          <a:lstStyle>
            <a:lvl1pPr algn="r" eaLnBrk="1" hangingPunct="1">
              <a:defRPr sz="800">
                <a:latin typeface="Arial" charset="0"/>
                <a:ea typeface="新細明體" pitchFamily="18" charset="-120"/>
              </a:defRPr>
            </a:lvl1pPr>
          </a:lstStyle>
          <a:p>
            <a:pPr>
              <a:defRPr/>
            </a:pPr>
            <a:fld id="{92B68FA4-50F6-4031-B753-90D2FD5B3D1F}" type="slidenum">
              <a:rPr lang="zh-TW" altLang="en-US"/>
              <a:pPr>
                <a:defRPr/>
              </a:pPr>
              <a:t>‹#›</a:t>
            </a:fld>
            <a:endParaRPr lang="zh-TW" altLang="en-US"/>
          </a:p>
        </p:txBody>
      </p:sp>
    </p:spTree>
    <p:extLst>
      <p:ext uri="{BB962C8B-B14F-4D97-AF65-F5344CB8AC3E}">
        <p14:creationId xmlns:p14="http://schemas.microsoft.com/office/powerpoint/2010/main" val="153642544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投影片編號版面配置區 1"/>
          <p:cNvSpPr>
            <a:spLocks noGrp="1"/>
          </p:cNvSpPr>
          <p:nvPr>
            <p:ph type="sldNum" sz="quarter" idx="10"/>
          </p:nvPr>
        </p:nvSpPr>
        <p:spPr/>
        <p:txBody>
          <a:bodyPr/>
          <a:lstStyle/>
          <a:p>
            <a:pPr>
              <a:defRPr/>
            </a:pPr>
            <a:fld id="{92B68FA4-50F6-4031-B753-90D2FD5B3D1F}" type="slidenum">
              <a:rPr lang="zh-TW" altLang="en-US" smtClean="0"/>
              <a:pPr>
                <a:defRPr/>
              </a:pPr>
              <a:t>9</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Tree>
    <p:extLst>
      <p:ext uri="{BB962C8B-B14F-4D97-AF65-F5344CB8AC3E}">
        <p14:creationId xmlns:p14="http://schemas.microsoft.com/office/powerpoint/2010/main" val="345633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投影片編號版面配置區 1"/>
          <p:cNvSpPr>
            <a:spLocks noGrp="1"/>
          </p:cNvSpPr>
          <p:nvPr>
            <p:ph type="sldNum" sz="quarter" idx="10"/>
          </p:nvPr>
        </p:nvSpPr>
        <p:spPr/>
        <p:txBody>
          <a:bodyPr/>
          <a:lstStyle/>
          <a:p>
            <a:pPr>
              <a:defRPr/>
            </a:pPr>
            <a:fld id="{92B68FA4-50F6-4031-B753-90D2FD5B3D1F}" type="slidenum">
              <a:rPr lang="zh-TW" altLang="en-US" smtClean="0">
                <a:solidFill>
                  <a:prstClr val="black"/>
                </a:solidFill>
              </a:rPr>
              <a:pPr>
                <a:defRPr/>
              </a:pPr>
              <a:t>10</a:t>
            </a:fld>
            <a:endParaRPr lang="zh-TW" altLang="en-US">
              <a:solidFill>
                <a:prstClr val="black"/>
              </a:solidFill>
            </a:endParaRPr>
          </a:p>
        </p:txBody>
      </p:sp>
      <p:sp>
        <p:nvSpPr>
          <p:cNvPr id="3" name="頁尾版面配置區 2"/>
          <p:cNvSpPr>
            <a:spLocks noGrp="1"/>
          </p:cNvSpPr>
          <p:nvPr>
            <p:ph type="ft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276812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投影片編號版面配置區 1"/>
          <p:cNvSpPr>
            <a:spLocks noGrp="1"/>
          </p:cNvSpPr>
          <p:nvPr>
            <p:ph type="sldNum" sz="quarter" idx="10"/>
          </p:nvPr>
        </p:nvSpPr>
        <p:spPr/>
        <p:txBody>
          <a:bodyPr/>
          <a:lstStyle/>
          <a:p>
            <a:pPr>
              <a:defRPr/>
            </a:pPr>
            <a:fld id="{92B68FA4-50F6-4031-B753-90D2FD5B3D1F}" type="slidenum">
              <a:rPr lang="zh-TW" altLang="en-US" smtClean="0">
                <a:solidFill>
                  <a:prstClr val="black"/>
                </a:solidFill>
              </a:rPr>
              <a:pPr>
                <a:defRPr/>
              </a:pPr>
              <a:t>11</a:t>
            </a:fld>
            <a:endParaRPr lang="zh-TW" altLang="en-US">
              <a:solidFill>
                <a:prstClr val="black"/>
              </a:solidFill>
            </a:endParaRPr>
          </a:p>
        </p:txBody>
      </p:sp>
      <p:sp>
        <p:nvSpPr>
          <p:cNvPr id="3" name="頁尾版面配置區 2"/>
          <p:cNvSpPr>
            <a:spLocks noGrp="1"/>
          </p:cNvSpPr>
          <p:nvPr>
            <p:ph type="ft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318029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 name="投影片編號版面配置區 1"/>
          <p:cNvSpPr>
            <a:spLocks noGrp="1"/>
          </p:cNvSpPr>
          <p:nvPr>
            <p:ph type="sldNum" sz="quarter" idx="10"/>
          </p:nvPr>
        </p:nvSpPr>
        <p:spPr/>
        <p:txBody>
          <a:bodyPr/>
          <a:lstStyle/>
          <a:p>
            <a:pPr>
              <a:defRPr/>
            </a:pPr>
            <a:fld id="{92B68FA4-50F6-4031-B753-90D2FD5B3D1F}" type="slidenum">
              <a:rPr lang="zh-TW" altLang="en-US" smtClean="0"/>
              <a:pPr>
                <a:defRPr/>
              </a:pPr>
              <a:t>41</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Tree>
    <p:extLst>
      <p:ext uri="{BB962C8B-B14F-4D97-AF65-F5344CB8AC3E}">
        <p14:creationId xmlns:p14="http://schemas.microsoft.com/office/powerpoint/2010/main" val="39616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34190" y="3321886"/>
            <a:ext cx="12854146" cy="2292150"/>
          </a:xfrm>
        </p:spPr>
        <p:txBody>
          <a:bodyPr/>
          <a:lstStyle/>
          <a:p>
            <a:r>
              <a:rPr lang="zh-TW" altLang="en-US"/>
              <a:t>按一下以編輯母片標題樣式</a:t>
            </a:r>
          </a:p>
        </p:txBody>
      </p:sp>
      <p:sp>
        <p:nvSpPr>
          <p:cNvPr id="3" name="副標題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9C8E46F1-AC91-471A-81C6-19B10D61787A}"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9BE8833-814B-4A21-8E0C-37AA95B4B685}"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2F3E0D1-40E8-4C4C-B462-B75F9E3892A7}"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939D240-D7CC-410A-975F-38E655473198}"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0963831" y="428232"/>
            <a:ext cx="3402568" cy="912404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56126" y="428232"/>
            <a:ext cx="9955662" cy="912404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893E98E-D4F3-448B-A0BF-8583FBA64376}"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F8ABF75-19B5-46CF-AF52-14084C5FBFAB}"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34190" y="3321886"/>
            <a:ext cx="12854146" cy="2292150"/>
          </a:xfrm>
        </p:spPr>
        <p:txBody>
          <a:bodyPr/>
          <a:lstStyle/>
          <a:p>
            <a:r>
              <a:rPr lang="zh-TW" altLang="en-US"/>
              <a:t>按一下以編輯母片標題樣式</a:t>
            </a:r>
          </a:p>
        </p:txBody>
      </p:sp>
      <p:sp>
        <p:nvSpPr>
          <p:cNvPr id="3" name="副標題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12912" indent="0" algn="ctr">
              <a:buNone/>
              <a:defRPr>
                <a:solidFill>
                  <a:schemeClr val="tx1">
                    <a:tint val="75000"/>
                  </a:schemeClr>
                </a:solidFill>
              </a:defRPr>
            </a:lvl2pPr>
            <a:lvl3pPr marL="1425824" indent="0" algn="ctr">
              <a:buNone/>
              <a:defRPr>
                <a:solidFill>
                  <a:schemeClr val="tx1">
                    <a:tint val="75000"/>
                  </a:schemeClr>
                </a:solidFill>
              </a:defRPr>
            </a:lvl3pPr>
            <a:lvl4pPr marL="2138736" indent="0" algn="ctr">
              <a:buNone/>
              <a:defRPr>
                <a:solidFill>
                  <a:schemeClr val="tx1">
                    <a:tint val="75000"/>
                  </a:schemeClr>
                </a:solidFill>
              </a:defRPr>
            </a:lvl4pPr>
            <a:lvl5pPr marL="2851648" indent="0" algn="ctr">
              <a:buNone/>
              <a:defRPr>
                <a:solidFill>
                  <a:schemeClr val="tx1">
                    <a:tint val="75000"/>
                  </a:schemeClr>
                </a:solidFill>
              </a:defRPr>
            </a:lvl5pPr>
            <a:lvl6pPr marL="3564560" indent="0" algn="ctr">
              <a:buNone/>
              <a:defRPr>
                <a:solidFill>
                  <a:schemeClr val="tx1">
                    <a:tint val="75000"/>
                  </a:schemeClr>
                </a:solidFill>
              </a:defRPr>
            </a:lvl6pPr>
            <a:lvl7pPr marL="4277472" indent="0" algn="ctr">
              <a:buNone/>
              <a:defRPr>
                <a:solidFill>
                  <a:schemeClr val="tx1">
                    <a:tint val="75000"/>
                  </a:schemeClr>
                </a:solidFill>
              </a:defRPr>
            </a:lvl7pPr>
            <a:lvl8pPr marL="4990384" indent="0" algn="ctr">
              <a:buNone/>
              <a:defRPr>
                <a:solidFill>
                  <a:schemeClr val="tx1">
                    <a:tint val="75000"/>
                  </a:schemeClr>
                </a:solidFill>
              </a:defRPr>
            </a:lvl8pPr>
            <a:lvl9pPr marL="5703296"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1ED7E286-7B7A-4E5A-9232-86EFC1BE1EB0}"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DA2C5DA-95C5-4288-931A-2A1E319D84DF}" type="slidenum">
              <a:rPr lang="zh-TW" altLang="en-US"/>
              <a:pPr>
                <a:defRPr/>
              </a:pPr>
              <a:t>‹#›</a:t>
            </a:fld>
            <a:endParaRPr lang="zh-TW" altLang="en-US"/>
          </a:p>
        </p:txBody>
      </p:sp>
    </p:spTree>
    <p:extLst>
      <p:ext uri="{BB962C8B-B14F-4D97-AF65-F5344CB8AC3E}">
        <p14:creationId xmlns:p14="http://schemas.microsoft.com/office/powerpoint/2010/main" val="95543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lvl1pPr algn="l">
              <a:defRPr b="1">
                <a:solidFill>
                  <a:schemeClr val="accent1">
                    <a:lumMod val="50000"/>
                  </a:schemeClr>
                </a:solidFill>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5272E2-FD0E-4CEE-B8D9-857425E881C6}"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B6FDF36-1C5C-4FDA-B84E-E0FB00CC33A4}" type="slidenum">
              <a:rPr lang="zh-TW" altLang="en-US"/>
              <a:pPr>
                <a:defRPr/>
              </a:pPr>
              <a:t>‹#›</a:t>
            </a:fld>
            <a:endParaRPr lang="zh-TW" altLang="en-US"/>
          </a:p>
        </p:txBody>
      </p:sp>
    </p:spTree>
    <p:extLst>
      <p:ext uri="{BB962C8B-B14F-4D97-AF65-F5344CB8AC3E}">
        <p14:creationId xmlns:p14="http://schemas.microsoft.com/office/powerpoint/2010/main" val="108835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194575" y="6871500"/>
            <a:ext cx="12854146" cy="2123828"/>
          </a:xfrm>
        </p:spPr>
        <p:txBody>
          <a:bodyPr anchor="t"/>
          <a:lstStyle>
            <a:lvl1pPr algn="l">
              <a:defRPr sz="6237" b="1" cap="all"/>
            </a:lvl1pPr>
          </a:lstStyle>
          <a:p>
            <a:r>
              <a:rPr lang="zh-TW" altLang="en-US"/>
              <a:t>按一下以編輯母片標題樣式</a:t>
            </a:r>
          </a:p>
        </p:txBody>
      </p:sp>
      <p:sp>
        <p:nvSpPr>
          <p:cNvPr id="3" name="文字版面配置區 2"/>
          <p:cNvSpPr>
            <a:spLocks noGrp="1"/>
          </p:cNvSpPr>
          <p:nvPr>
            <p:ph type="body" idx="1"/>
          </p:nvPr>
        </p:nvSpPr>
        <p:spPr>
          <a:xfrm>
            <a:off x="1194575" y="4532320"/>
            <a:ext cx="12854146" cy="2339180"/>
          </a:xfrm>
        </p:spPr>
        <p:txBody>
          <a:bodyPr anchor="b"/>
          <a:lstStyle>
            <a:lvl1pPr marL="0" indent="0">
              <a:buNone/>
              <a:defRPr sz="3119">
                <a:solidFill>
                  <a:schemeClr val="tx1">
                    <a:tint val="75000"/>
                  </a:schemeClr>
                </a:solidFill>
              </a:defRPr>
            </a:lvl1pPr>
            <a:lvl2pPr marL="712912" indent="0">
              <a:buNone/>
              <a:defRPr sz="2807">
                <a:solidFill>
                  <a:schemeClr val="tx1">
                    <a:tint val="75000"/>
                  </a:schemeClr>
                </a:solidFill>
              </a:defRPr>
            </a:lvl2pPr>
            <a:lvl3pPr marL="1425824" indent="0">
              <a:buNone/>
              <a:defRPr sz="2495">
                <a:solidFill>
                  <a:schemeClr val="tx1">
                    <a:tint val="75000"/>
                  </a:schemeClr>
                </a:solidFill>
              </a:defRPr>
            </a:lvl3pPr>
            <a:lvl4pPr marL="2138736" indent="0">
              <a:buNone/>
              <a:defRPr sz="2183">
                <a:solidFill>
                  <a:schemeClr val="tx1">
                    <a:tint val="75000"/>
                  </a:schemeClr>
                </a:solidFill>
              </a:defRPr>
            </a:lvl4pPr>
            <a:lvl5pPr marL="2851648" indent="0">
              <a:buNone/>
              <a:defRPr sz="2183">
                <a:solidFill>
                  <a:schemeClr val="tx1">
                    <a:tint val="75000"/>
                  </a:schemeClr>
                </a:solidFill>
              </a:defRPr>
            </a:lvl5pPr>
            <a:lvl6pPr marL="3564560" indent="0">
              <a:buNone/>
              <a:defRPr sz="2183">
                <a:solidFill>
                  <a:schemeClr val="tx1">
                    <a:tint val="75000"/>
                  </a:schemeClr>
                </a:solidFill>
              </a:defRPr>
            </a:lvl6pPr>
            <a:lvl7pPr marL="4277472" indent="0">
              <a:buNone/>
              <a:defRPr sz="2183">
                <a:solidFill>
                  <a:schemeClr val="tx1">
                    <a:tint val="75000"/>
                  </a:schemeClr>
                </a:solidFill>
              </a:defRPr>
            </a:lvl7pPr>
            <a:lvl8pPr marL="4990384" indent="0">
              <a:buNone/>
              <a:defRPr sz="2183">
                <a:solidFill>
                  <a:schemeClr val="tx1">
                    <a:tint val="75000"/>
                  </a:schemeClr>
                </a:solidFill>
              </a:defRPr>
            </a:lvl8pPr>
            <a:lvl9pPr marL="5703296" indent="0">
              <a:buNone/>
              <a:defRPr sz="2183">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1DD8CFD-A863-405D-821A-7808DFAEF220}"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CF8E8C3-6724-4349-BBAA-01114F22A0FF}" type="slidenum">
              <a:rPr lang="zh-TW" altLang="en-US"/>
              <a:pPr>
                <a:defRPr/>
              </a:pPr>
              <a:t>‹#›</a:t>
            </a:fld>
            <a:endParaRPr lang="zh-TW" altLang="en-US"/>
          </a:p>
        </p:txBody>
      </p:sp>
    </p:spTree>
    <p:extLst>
      <p:ext uri="{BB962C8B-B14F-4D97-AF65-F5344CB8AC3E}">
        <p14:creationId xmlns:p14="http://schemas.microsoft.com/office/powerpoint/2010/main" val="78905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6126" y="2495127"/>
            <a:ext cx="6679115" cy="7057150"/>
          </a:xfrm>
        </p:spPr>
        <p:txBody>
          <a:bodyPr/>
          <a:lstStyle>
            <a:lvl1pPr>
              <a:defRPr sz="4366"/>
            </a:lvl1pPr>
            <a:lvl2pPr>
              <a:defRPr sz="3742"/>
            </a:lvl2pPr>
            <a:lvl3pPr>
              <a:defRPr sz="3119"/>
            </a:lvl3pPr>
            <a:lvl4pPr>
              <a:defRPr sz="2807"/>
            </a:lvl4pPr>
            <a:lvl5pPr>
              <a:defRPr sz="2807"/>
            </a:lvl5pPr>
            <a:lvl6pPr>
              <a:defRPr sz="2807"/>
            </a:lvl6pPr>
            <a:lvl7pPr>
              <a:defRPr sz="2807"/>
            </a:lvl7pPr>
            <a:lvl8pPr>
              <a:defRPr sz="2807"/>
            </a:lvl8pPr>
            <a:lvl9pPr>
              <a:defRPr sz="280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7687284" y="2495127"/>
            <a:ext cx="6679115" cy="7057150"/>
          </a:xfrm>
        </p:spPr>
        <p:txBody>
          <a:bodyPr/>
          <a:lstStyle>
            <a:lvl1pPr>
              <a:defRPr sz="4366"/>
            </a:lvl1pPr>
            <a:lvl2pPr>
              <a:defRPr sz="3742"/>
            </a:lvl2pPr>
            <a:lvl3pPr>
              <a:defRPr sz="3119"/>
            </a:lvl3pPr>
            <a:lvl4pPr>
              <a:defRPr sz="2807"/>
            </a:lvl4pPr>
            <a:lvl5pPr>
              <a:defRPr sz="2807"/>
            </a:lvl5pPr>
            <a:lvl6pPr>
              <a:defRPr sz="2807"/>
            </a:lvl6pPr>
            <a:lvl7pPr>
              <a:defRPr sz="2807"/>
            </a:lvl7pPr>
            <a:lvl8pPr>
              <a:defRPr sz="2807"/>
            </a:lvl8pPr>
            <a:lvl9pPr>
              <a:defRPr sz="280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46C3673-A24E-4198-A7E3-DD74A54055F9}"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53079DB-E66A-4938-B2BD-9A53B269E5E2}" type="slidenum">
              <a:rPr lang="zh-TW" altLang="en-US"/>
              <a:pPr>
                <a:defRPr/>
              </a:pPr>
              <a:t>‹#›</a:t>
            </a:fld>
            <a:endParaRPr lang="zh-TW" altLang="en-US"/>
          </a:p>
        </p:txBody>
      </p:sp>
    </p:spTree>
    <p:extLst>
      <p:ext uri="{BB962C8B-B14F-4D97-AF65-F5344CB8AC3E}">
        <p14:creationId xmlns:p14="http://schemas.microsoft.com/office/powerpoint/2010/main" val="1554197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756126" y="2393639"/>
            <a:ext cx="6681741" cy="997555"/>
          </a:xfrm>
        </p:spPr>
        <p:txBody>
          <a:bodyPr anchor="b"/>
          <a:lstStyle>
            <a:lvl1pPr marL="0" indent="0">
              <a:buNone/>
              <a:defRPr sz="3742" b="1"/>
            </a:lvl1pPr>
            <a:lvl2pPr marL="712912" indent="0">
              <a:buNone/>
              <a:defRPr sz="3119" b="1"/>
            </a:lvl2pPr>
            <a:lvl3pPr marL="1425824" indent="0">
              <a:buNone/>
              <a:defRPr sz="2807" b="1"/>
            </a:lvl3pPr>
            <a:lvl4pPr marL="2138736" indent="0">
              <a:buNone/>
              <a:defRPr sz="2495" b="1"/>
            </a:lvl4pPr>
            <a:lvl5pPr marL="2851648" indent="0">
              <a:buNone/>
              <a:defRPr sz="2495" b="1"/>
            </a:lvl5pPr>
            <a:lvl6pPr marL="3564560" indent="0">
              <a:buNone/>
              <a:defRPr sz="2495" b="1"/>
            </a:lvl6pPr>
            <a:lvl7pPr marL="4277472" indent="0">
              <a:buNone/>
              <a:defRPr sz="2495" b="1"/>
            </a:lvl7pPr>
            <a:lvl8pPr marL="4990384" indent="0">
              <a:buNone/>
              <a:defRPr sz="2495" b="1"/>
            </a:lvl8pPr>
            <a:lvl9pPr marL="5703296" indent="0">
              <a:buNone/>
              <a:defRPr sz="2495" b="1"/>
            </a:lvl9pPr>
          </a:lstStyle>
          <a:p>
            <a:pPr lvl="0"/>
            <a:r>
              <a:rPr lang="zh-TW" altLang="en-US"/>
              <a:t>按一下以編輯母片文字樣式</a:t>
            </a:r>
          </a:p>
        </p:txBody>
      </p:sp>
      <p:sp>
        <p:nvSpPr>
          <p:cNvPr id="4" name="內容版面配置區 3"/>
          <p:cNvSpPr>
            <a:spLocks noGrp="1"/>
          </p:cNvSpPr>
          <p:nvPr>
            <p:ph sz="half" idx="2"/>
          </p:nvPr>
        </p:nvSpPr>
        <p:spPr>
          <a:xfrm>
            <a:off x="756126" y="3391194"/>
            <a:ext cx="6681741" cy="6161082"/>
          </a:xfrm>
        </p:spPr>
        <p:txBody>
          <a:bodyPr/>
          <a:lstStyle>
            <a:lvl1pPr>
              <a:defRPr sz="3742"/>
            </a:lvl1pPr>
            <a:lvl2pPr>
              <a:defRPr sz="3119"/>
            </a:lvl2pPr>
            <a:lvl3pPr>
              <a:defRPr sz="2807"/>
            </a:lvl3pPr>
            <a:lvl4pPr>
              <a:defRPr sz="2495"/>
            </a:lvl4pPr>
            <a:lvl5pPr>
              <a:defRPr sz="2495"/>
            </a:lvl5pPr>
            <a:lvl6pPr>
              <a:defRPr sz="2495"/>
            </a:lvl6pPr>
            <a:lvl7pPr>
              <a:defRPr sz="2495"/>
            </a:lvl7pPr>
            <a:lvl8pPr>
              <a:defRPr sz="2495"/>
            </a:lvl8pPr>
            <a:lvl9pPr>
              <a:defRPr sz="249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7682034" y="2393639"/>
            <a:ext cx="6684366" cy="997555"/>
          </a:xfrm>
        </p:spPr>
        <p:txBody>
          <a:bodyPr anchor="b"/>
          <a:lstStyle>
            <a:lvl1pPr marL="0" indent="0">
              <a:buNone/>
              <a:defRPr sz="3742" b="1"/>
            </a:lvl1pPr>
            <a:lvl2pPr marL="712912" indent="0">
              <a:buNone/>
              <a:defRPr sz="3119" b="1"/>
            </a:lvl2pPr>
            <a:lvl3pPr marL="1425824" indent="0">
              <a:buNone/>
              <a:defRPr sz="2807" b="1"/>
            </a:lvl3pPr>
            <a:lvl4pPr marL="2138736" indent="0">
              <a:buNone/>
              <a:defRPr sz="2495" b="1"/>
            </a:lvl4pPr>
            <a:lvl5pPr marL="2851648" indent="0">
              <a:buNone/>
              <a:defRPr sz="2495" b="1"/>
            </a:lvl5pPr>
            <a:lvl6pPr marL="3564560" indent="0">
              <a:buNone/>
              <a:defRPr sz="2495" b="1"/>
            </a:lvl6pPr>
            <a:lvl7pPr marL="4277472" indent="0">
              <a:buNone/>
              <a:defRPr sz="2495" b="1"/>
            </a:lvl7pPr>
            <a:lvl8pPr marL="4990384" indent="0">
              <a:buNone/>
              <a:defRPr sz="2495" b="1"/>
            </a:lvl8pPr>
            <a:lvl9pPr marL="5703296" indent="0">
              <a:buNone/>
              <a:defRPr sz="2495" b="1"/>
            </a:lvl9pPr>
          </a:lstStyle>
          <a:p>
            <a:pPr lvl="0"/>
            <a:r>
              <a:rPr lang="zh-TW" altLang="en-US"/>
              <a:t>按一下以編輯母片文字樣式</a:t>
            </a:r>
          </a:p>
        </p:txBody>
      </p:sp>
      <p:sp>
        <p:nvSpPr>
          <p:cNvPr id="6" name="內容版面配置區 5"/>
          <p:cNvSpPr>
            <a:spLocks noGrp="1"/>
          </p:cNvSpPr>
          <p:nvPr>
            <p:ph sz="quarter" idx="4"/>
          </p:nvPr>
        </p:nvSpPr>
        <p:spPr>
          <a:xfrm>
            <a:off x="7682034" y="3391194"/>
            <a:ext cx="6684366" cy="6161082"/>
          </a:xfrm>
        </p:spPr>
        <p:txBody>
          <a:bodyPr/>
          <a:lstStyle>
            <a:lvl1pPr>
              <a:defRPr sz="3742"/>
            </a:lvl1pPr>
            <a:lvl2pPr>
              <a:defRPr sz="3119"/>
            </a:lvl2pPr>
            <a:lvl3pPr>
              <a:defRPr sz="2807"/>
            </a:lvl3pPr>
            <a:lvl4pPr>
              <a:defRPr sz="2495"/>
            </a:lvl4pPr>
            <a:lvl5pPr>
              <a:defRPr sz="2495"/>
            </a:lvl5pPr>
            <a:lvl6pPr>
              <a:defRPr sz="2495"/>
            </a:lvl6pPr>
            <a:lvl7pPr>
              <a:defRPr sz="2495"/>
            </a:lvl7pPr>
            <a:lvl8pPr>
              <a:defRPr sz="2495"/>
            </a:lvl8pPr>
            <a:lvl9pPr>
              <a:defRPr sz="249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3C4ECBA-F33D-4A4F-A321-852DF80F0753}" type="datetime1">
              <a:rPr lang="zh-TW" altLang="en-US" smtClean="0"/>
              <a:t>2025/8/21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798E693-7DC8-4838-884A-0C9E8ACEDF06}" type="slidenum">
              <a:rPr lang="zh-TW" altLang="en-US"/>
              <a:pPr>
                <a:defRPr/>
              </a:pPr>
              <a:t>‹#›</a:t>
            </a:fld>
            <a:endParaRPr lang="zh-TW" altLang="en-US"/>
          </a:p>
        </p:txBody>
      </p:sp>
    </p:spTree>
    <p:extLst>
      <p:ext uri="{BB962C8B-B14F-4D97-AF65-F5344CB8AC3E}">
        <p14:creationId xmlns:p14="http://schemas.microsoft.com/office/powerpoint/2010/main" val="3632145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1CD9C05-6867-4ADA-8D6E-BE716113DD49}" type="datetime1">
              <a:rPr lang="zh-TW" altLang="en-US" smtClean="0"/>
              <a:t>2025/8/21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E619C6C-12AD-43AF-A51F-8878EACC802A}" type="slidenum">
              <a:rPr lang="zh-TW" altLang="en-US"/>
              <a:pPr>
                <a:defRPr/>
              </a:pPr>
              <a:t>‹#›</a:t>
            </a:fld>
            <a:endParaRPr lang="zh-TW" altLang="en-US"/>
          </a:p>
        </p:txBody>
      </p:sp>
    </p:spTree>
    <p:extLst>
      <p:ext uri="{BB962C8B-B14F-4D97-AF65-F5344CB8AC3E}">
        <p14:creationId xmlns:p14="http://schemas.microsoft.com/office/powerpoint/2010/main" val="630528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98854B2-2607-4DAA-B9DA-F9A7A607D124}" type="datetime1">
              <a:rPr lang="zh-TW" altLang="en-US" smtClean="0"/>
              <a:t>2025/8/21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9255782-5CFE-49E5-A5CB-4B00DBB2E3E2}" type="slidenum">
              <a:rPr lang="zh-TW" altLang="en-US"/>
              <a:pPr>
                <a:defRPr/>
              </a:pPr>
              <a:t>‹#›</a:t>
            </a:fld>
            <a:endParaRPr lang="zh-TW" altLang="en-US"/>
          </a:p>
        </p:txBody>
      </p:sp>
    </p:spTree>
    <p:extLst>
      <p:ext uri="{BB962C8B-B14F-4D97-AF65-F5344CB8AC3E}">
        <p14:creationId xmlns:p14="http://schemas.microsoft.com/office/powerpoint/2010/main" val="326876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6127" y="425756"/>
            <a:ext cx="4975207" cy="1811937"/>
          </a:xfrm>
        </p:spPr>
        <p:txBody>
          <a:bodyPr anchor="b"/>
          <a:lstStyle>
            <a:lvl1pPr algn="l">
              <a:defRPr sz="3119" b="1"/>
            </a:lvl1pPr>
          </a:lstStyle>
          <a:p>
            <a:r>
              <a:rPr lang="zh-TW" altLang="en-US"/>
              <a:t>按一下以編輯母片標題樣式</a:t>
            </a:r>
          </a:p>
        </p:txBody>
      </p:sp>
      <p:sp>
        <p:nvSpPr>
          <p:cNvPr id="3" name="內容版面配置區 2"/>
          <p:cNvSpPr>
            <a:spLocks noGrp="1"/>
          </p:cNvSpPr>
          <p:nvPr>
            <p:ph idx="1"/>
          </p:nvPr>
        </p:nvSpPr>
        <p:spPr>
          <a:xfrm>
            <a:off x="5912487" y="425756"/>
            <a:ext cx="8453912" cy="9126521"/>
          </a:xfrm>
        </p:spPr>
        <p:txBody>
          <a:bodyPr/>
          <a:lstStyle>
            <a:lvl1pPr>
              <a:defRPr sz="4990"/>
            </a:lvl1pPr>
            <a:lvl2pPr>
              <a:defRPr sz="4366"/>
            </a:lvl2pPr>
            <a:lvl3pPr>
              <a:defRPr sz="3742"/>
            </a:lvl3pPr>
            <a:lvl4pPr>
              <a:defRPr sz="3119"/>
            </a:lvl4pPr>
            <a:lvl5pPr>
              <a:defRPr sz="3119"/>
            </a:lvl5pPr>
            <a:lvl6pPr>
              <a:defRPr sz="3119"/>
            </a:lvl6pPr>
            <a:lvl7pPr>
              <a:defRPr sz="3119"/>
            </a:lvl7pPr>
            <a:lvl8pPr>
              <a:defRPr sz="3119"/>
            </a:lvl8pPr>
            <a:lvl9pPr>
              <a:defRPr sz="3119"/>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756127" y="2237694"/>
            <a:ext cx="4975207" cy="7314583"/>
          </a:xfrm>
        </p:spPr>
        <p:txBody>
          <a:bodyPr/>
          <a:lstStyle>
            <a:lvl1pPr marL="0" indent="0">
              <a:buNone/>
              <a:defRPr sz="2183"/>
            </a:lvl1pPr>
            <a:lvl2pPr marL="712912" indent="0">
              <a:buNone/>
              <a:defRPr sz="1871"/>
            </a:lvl2pPr>
            <a:lvl3pPr marL="1425824" indent="0">
              <a:buNone/>
              <a:defRPr sz="1559"/>
            </a:lvl3pPr>
            <a:lvl4pPr marL="2138736" indent="0">
              <a:buNone/>
              <a:defRPr sz="1403"/>
            </a:lvl4pPr>
            <a:lvl5pPr marL="2851648" indent="0">
              <a:buNone/>
              <a:defRPr sz="1403"/>
            </a:lvl5pPr>
            <a:lvl6pPr marL="3564560" indent="0">
              <a:buNone/>
              <a:defRPr sz="1403"/>
            </a:lvl6pPr>
            <a:lvl7pPr marL="4277472" indent="0">
              <a:buNone/>
              <a:defRPr sz="1403"/>
            </a:lvl7pPr>
            <a:lvl8pPr marL="4990384" indent="0">
              <a:buNone/>
              <a:defRPr sz="1403"/>
            </a:lvl8pPr>
            <a:lvl9pPr marL="5703296" indent="0">
              <a:buNone/>
              <a:defRPr sz="1403"/>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57FBFB4-00EA-4357-90ED-B9EDA4CB6E97}"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8F92F5B-FF33-4B18-844E-E429E3FF5F61}" type="slidenum">
              <a:rPr lang="zh-TW" altLang="en-US"/>
              <a:pPr>
                <a:defRPr/>
              </a:pPr>
              <a:t>‹#›</a:t>
            </a:fld>
            <a:endParaRPr lang="zh-TW" altLang="en-US"/>
          </a:p>
        </p:txBody>
      </p:sp>
    </p:spTree>
    <p:extLst>
      <p:ext uri="{BB962C8B-B14F-4D97-AF65-F5344CB8AC3E}">
        <p14:creationId xmlns:p14="http://schemas.microsoft.com/office/powerpoint/2010/main" val="365967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0AB2A42-03A2-4AA4-9D79-319D42279271}"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8C49ACC-896D-4AB5-ABD1-19338B366D54}"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964121" y="7485380"/>
            <a:ext cx="9073515" cy="883691"/>
          </a:xfrm>
        </p:spPr>
        <p:txBody>
          <a:bodyPr anchor="b"/>
          <a:lstStyle>
            <a:lvl1pPr algn="l">
              <a:defRPr sz="3119" b="1"/>
            </a:lvl1pPr>
          </a:lstStyle>
          <a:p>
            <a:r>
              <a:rPr lang="zh-TW" altLang="en-US"/>
              <a:t>按一下以編輯母片標題樣式</a:t>
            </a:r>
          </a:p>
        </p:txBody>
      </p:sp>
      <p:sp>
        <p:nvSpPr>
          <p:cNvPr id="3" name="圖片版面配置區 2"/>
          <p:cNvSpPr>
            <a:spLocks noGrp="1"/>
          </p:cNvSpPr>
          <p:nvPr>
            <p:ph type="pic" idx="1"/>
          </p:nvPr>
        </p:nvSpPr>
        <p:spPr>
          <a:xfrm>
            <a:off x="2964121" y="955475"/>
            <a:ext cx="9073515" cy="6416040"/>
          </a:xfrm>
        </p:spPr>
        <p:txBody>
          <a:bodyPr rtlCol="0">
            <a:normAutofit/>
          </a:bodyPr>
          <a:lstStyle>
            <a:lvl1pPr marL="0" indent="0">
              <a:buNone/>
              <a:defRPr sz="4990"/>
            </a:lvl1pPr>
            <a:lvl2pPr marL="712912" indent="0">
              <a:buNone/>
              <a:defRPr sz="4366"/>
            </a:lvl2pPr>
            <a:lvl3pPr marL="1425824" indent="0">
              <a:buNone/>
              <a:defRPr sz="3742"/>
            </a:lvl3pPr>
            <a:lvl4pPr marL="2138736" indent="0">
              <a:buNone/>
              <a:defRPr sz="3119"/>
            </a:lvl4pPr>
            <a:lvl5pPr marL="2851648" indent="0">
              <a:buNone/>
              <a:defRPr sz="3119"/>
            </a:lvl5pPr>
            <a:lvl6pPr marL="3564560" indent="0">
              <a:buNone/>
              <a:defRPr sz="3119"/>
            </a:lvl6pPr>
            <a:lvl7pPr marL="4277472" indent="0">
              <a:buNone/>
              <a:defRPr sz="3119"/>
            </a:lvl7pPr>
            <a:lvl8pPr marL="4990384" indent="0">
              <a:buNone/>
              <a:defRPr sz="3119"/>
            </a:lvl8pPr>
            <a:lvl9pPr marL="5703296" indent="0">
              <a:buNone/>
              <a:defRPr sz="3119"/>
            </a:lvl9pPr>
          </a:lstStyle>
          <a:p>
            <a:pPr lvl="0"/>
            <a:endParaRPr lang="zh-TW" altLang="en-US" noProof="0"/>
          </a:p>
        </p:txBody>
      </p:sp>
      <p:sp>
        <p:nvSpPr>
          <p:cNvPr id="4" name="文字版面配置區 3"/>
          <p:cNvSpPr>
            <a:spLocks noGrp="1"/>
          </p:cNvSpPr>
          <p:nvPr>
            <p:ph type="body" sz="half" idx="2"/>
          </p:nvPr>
        </p:nvSpPr>
        <p:spPr>
          <a:xfrm>
            <a:off x="2964121" y="8369071"/>
            <a:ext cx="9073515" cy="1254989"/>
          </a:xfrm>
        </p:spPr>
        <p:txBody>
          <a:bodyPr/>
          <a:lstStyle>
            <a:lvl1pPr marL="0" indent="0">
              <a:buNone/>
              <a:defRPr sz="2183"/>
            </a:lvl1pPr>
            <a:lvl2pPr marL="712912" indent="0">
              <a:buNone/>
              <a:defRPr sz="1871"/>
            </a:lvl2pPr>
            <a:lvl3pPr marL="1425824" indent="0">
              <a:buNone/>
              <a:defRPr sz="1559"/>
            </a:lvl3pPr>
            <a:lvl4pPr marL="2138736" indent="0">
              <a:buNone/>
              <a:defRPr sz="1403"/>
            </a:lvl4pPr>
            <a:lvl5pPr marL="2851648" indent="0">
              <a:buNone/>
              <a:defRPr sz="1403"/>
            </a:lvl5pPr>
            <a:lvl6pPr marL="3564560" indent="0">
              <a:buNone/>
              <a:defRPr sz="1403"/>
            </a:lvl6pPr>
            <a:lvl7pPr marL="4277472" indent="0">
              <a:buNone/>
              <a:defRPr sz="1403"/>
            </a:lvl7pPr>
            <a:lvl8pPr marL="4990384" indent="0">
              <a:buNone/>
              <a:defRPr sz="1403"/>
            </a:lvl8pPr>
            <a:lvl9pPr marL="5703296" indent="0">
              <a:buNone/>
              <a:defRPr sz="1403"/>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A856D06-C126-4F12-ACB7-D95CA56C2188}"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0D9305-0A8F-4ED0-94F5-FA6F45FF0567}" type="slidenum">
              <a:rPr lang="zh-TW" altLang="en-US"/>
              <a:pPr>
                <a:defRPr/>
              </a:pPr>
              <a:t>‹#›</a:t>
            </a:fld>
            <a:endParaRPr lang="zh-TW" altLang="en-US"/>
          </a:p>
        </p:txBody>
      </p:sp>
    </p:spTree>
    <p:extLst>
      <p:ext uri="{BB962C8B-B14F-4D97-AF65-F5344CB8AC3E}">
        <p14:creationId xmlns:p14="http://schemas.microsoft.com/office/powerpoint/2010/main" val="24615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D1E39DC-39A3-42E6-A704-C883425D5CB4}"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FD90AAA-9534-4A42-9DE9-FDA64DBE8D4E}" type="slidenum">
              <a:rPr lang="zh-TW" altLang="en-US"/>
              <a:pPr>
                <a:defRPr/>
              </a:pPr>
              <a:t>‹#›</a:t>
            </a:fld>
            <a:endParaRPr lang="zh-TW" altLang="en-US"/>
          </a:p>
        </p:txBody>
      </p:sp>
    </p:spTree>
    <p:extLst>
      <p:ext uri="{BB962C8B-B14F-4D97-AF65-F5344CB8AC3E}">
        <p14:creationId xmlns:p14="http://schemas.microsoft.com/office/powerpoint/2010/main" val="3873747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0963831" y="428232"/>
            <a:ext cx="3402568" cy="912404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56126" y="428232"/>
            <a:ext cx="9955662" cy="912404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C93754D-E25D-48B9-88D8-524C7EF55B80}"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41D09A1-C25E-46F2-B180-7CB3077F552E}" type="slidenum">
              <a:rPr lang="zh-TW" altLang="en-US"/>
              <a:pPr>
                <a:defRPr/>
              </a:pPr>
              <a:t>‹#›</a:t>
            </a:fld>
            <a:endParaRPr lang="zh-TW" altLang="en-US"/>
          </a:p>
        </p:txBody>
      </p:sp>
    </p:spTree>
    <p:extLst>
      <p:ext uri="{BB962C8B-B14F-4D97-AF65-F5344CB8AC3E}">
        <p14:creationId xmlns:p14="http://schemas.microsoft.com/office/powerpoint/2010/main" val="819374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34190" y="3321886"/>
            <a:ext cx="12854146" cy="2292150"/>
          </a:xfrm>
        </p:spPr>
        <p:txBody>
          <a:bodyPr/>
          <a:lstStyle/>
          <a:p>
            <a:r>
              <a:rPr lang="zh-TW" altLang="en-US"/>
              <a:t>按一下以編輯母片標題樣式</a:t>
            </a:r>
          </a:p>
        </p:txBody>
      </p:sp>
      <p:sp>
        <p:nvSpPr>
          <p:cNvPr id="3" name="副標題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12912" indent="0" algn="ctr">
              <a:buNone/>
              <a:defRPr>
                <a:solidFill>
                  <a:schemeClr val="tx1">
                    <a:tint val="75000"/>
                  </a:schemeClr>
                </a:solidFill>
              </a:defRPr>
            </a:lvl2pPr>
            <a:lvl3pPr marL="1425824" indent="0" algn="ctr">
              <a:buNone/>
              <a:defRPr>
                <a:solidFill>
                  <a:schemeClr val="tx1">
                    <a:tint val="75000"/>
                  </a:schemeClr>
                </a:solidFill>
              </a:defRPr>
            </a:lvl3pPr>
            <a:lvl4pPr marL="2138736" indent="0" algn="ctr">
              <a:buNone/>
              <a:defRPr>
                <a:solidFill>
                  <a:schemeClr val="tx1">
                    <a:tint val="75000"/>
                  </a:schemeClr>
                </a:solidFill>
              </a:defRPr>
            </a:lvl4pPr>
            <a:lvl5pPr marL="2851648" indent="0" algn="ctr">
              <a:buNone/>
              <a:defRPr>
                <a:solidFill>
                  <a:schemeClr val="tx1">
                    <a:tint val="75000"/>
                  </a:schemeClr>
                </a:solidFill>
              </a:defRPr>
            </a:lvl5pPr>
            <a:lvl6pPr marL="3564560" indent="0" algn="ctr">
              <a:buNone/>
              <a:defRPr>
                <a:solidFill>
                  <a:schemeClr val="tx1">
                    <a:tint val="75000"/>
                  </a:schemeClr>
                </a:solidFill>
              </a:defRPr>
            </a:lvl6pPr>
            <a:lvl7pPr marL="4277472" indent="0" algn="ctr">
              <a:buNone/>
              <a:defRPr>
                <a:solidFill>
                  <a:schemeClr val="tx1">
                    <a:tint val="75000"/>
                  </a:schemeClr>
                </a:solidFill>
              </a:defRPr>
            </a:lvl7pPr>
            <a:lvl8pPr marL="4990384" indent="0" algn="ctr">
              <a:buNone/>
              <a:defRPr>
                <a:solidFill>
                  <a:schemeClr val="tx1">
                    <a:tint val="75000"/>
                  </a:schemeClr>
                </a:solidFill>
              </a:defRPr>
            </a:lvl8pPr>
            <a:lvl9pPr marL="5703296"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D35C36-89F9-4C1A-A4AB-B785969C72D7}"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DA2C5DA-95C5-4288-931A-2A1E319D84DF}" type="slidenum">
              <a:rPr lang="zh-TW" altLang="en-US"/>
              <a:pPr>
                <a:defRPr/>
              </a:pPr>
              <a:t>‹#›</a:t>
            </a:fld>
            <a:endParaRPr lang="zh-TW" altLang="en-US"/>
          </a:p>
        </p:txBody>
      </p:sp>
    </p:spTree>
    <p:extLst>
      <p:ext uri="{BB962C8B-B14F-4D97-AF65-F5344CB8AC3E}">
        <p14:creationId xmlns:p14="http://schemas.microsoft.com/office/powerpoint/2010/main" val="319460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lvl1pPr algn="l">
              <a:defRPr b="1">
                <a:solidFill>
                  <a:schemeClr val="accent1">
                    <a:lumMod val="50000"/>
                  </a:schemeClr>
                </a:solidFill>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AC41E9B0-7E4F-4000-981C-43532147B687}"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B6FDF36-1C5C-4FDA-B84E-E0FB00CC33A4}" type="slidenum">
              <a:rPr lang="zh-TW" altLang="en-US"/>
              <a:pPr>
                <a:defRPr/>
              </a:pPr>
              <a:t>‹#›</a:t>
            </a:fld>
            <a:endParaRPr lang="zh-TW" altLang="en-US"/>
          </a:p>
        </p:txBody>
      </p:sp>
    </p:spTree>
    <p:extLst>
      <p:ext uri="{BB962C8B-B14F-4D97-AF65-F5344CB8AC3E}">
        <p14:creationId xmlns:p14="http://schemas.microsoft.com/office/powerpoint/2010/main" val="239920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194575" y="6871500"/>
            <a:ext cx="12854146" cy="2123828"/>
          </a:xfrm>
        </p:spPr>
        <p:txBody>
          <a:bodyPr anchor="t"/>
          <a:lstStyle>
            <a:lvl1pPr algn="l">
              <a:defRPr sz="6237" b="1" cap="all"/>
            </a:lvl1pPr>
          </a:lstStyle>
          <a:p>
            <a:r>
              <a:rPr lang="zh-TW" altLang="en-US"/>
              <a:t>按一下以編輯母片標題樣式</a:t>
            </a:r>
          </a:p>
        </p:txBody>
      </p:sp>
      <p:sp>
        <p:nvSpPr>
          <p:cNvPr id="3" name="文字版面配置區 2"/>
          <p:cNvSpPr>
            <a:spLocks noGrp="1"/>
          </p:cNvSpPr>
          <p:nvPr>
            <p:ph type="body" idx="1"/>
          </p:nvPr>
        </p:nvSpPr>
        <p:spPr>
          <a:xfrm>
            <a:off x="1194575" y="4532320"/>
            <a:ext cx="12854146" cy="2339180"/>
          </a:xfrm>
        </p:spPr>
        <p:txBody>
          <a:bodyPr anchor="b"/>
          <a:lstStyle>
            <a:lvl1pPr marL="0" indent="0">
              <a:buNone/>
              <a:defRPr sz="3119">
                <a:solidFill>
                  <a:schemeClr val="tx1">
                    <a:tint val="75000"/>
                  </a:schemeClr>
                </a:solidFill>
              </a:defRPr>
            </a:lvl1pPr>
            <a:lvl2pPr marL="712912" indent="0">
              <a:buNone/>
              <a:defRPr sz="2807">
                <a:solidFill>
                  <a:schemeClr val="tx1">
                    <a:tint val="75000"/>
                  </a:schemeClr>
                </a:solidFill>
              </a:defRPr>
            </a:lvl2pPr>
            <a:lvl3pPr marL="1425824" indent="0">
              <a:buNone/>
              <a:defRPr sz="2495">
                <a:solidFill>
                  <a:schemeClr val="tx1">
                    <a:tint val="75000"/>
                  </a:schemeClr>
                </a:solidFill>
              </a:defRPr>
            </a:lvl3pPr>
            <a:lvl4pPr marL="2138736" indent="0">
              <a:buNone/>
              <a:defRPr sz="2183">
                <a:solidFill>
                  <a:schemeClr val="tx1">
                    <a:tint val="75000"/>
                  </a:schemeClr>
                </a:solidFill>
              </a:defRPr>
            </a:lvl4pPr>
            <a:lvl5pPr marL="2851648" indent="0">
              <a:buNone/>
              <a:defRPr sz="2183">
                <a:solidFill>
                  <a:schemeClr val="tx1">
                    <a:tint val="75000"/>
                  </a:schemeClr>
                </a:solidFill>
              </a:defRPr>
            </a:lvl5pPr>
            <a:lvl6pPr marL="3564560" indent="0">
              <a:buNone/>
              <a:defRPr sz="2183">
                <a:solidFill>
                  <a:schemeClr val="tx1">
                    <a:tint val="75000"/>
                  </a:schemeClr>
                </a:solidFill>
              </a:defRPr>
            </a:lvl6pPr>
            <a:lvl7pPr marL="4277472" indent="0">
              <a:buNone/>
              <a:defRPr sz="2183">
                <a:solidFill>
                  <a:schemeClr val="tx1">
                    <a:tint val="75000"/>
                  </a:schemeClr>
                </a:solidFill>
              </a:defRPr>
            </a:lvl7pPr>
            <a:lvl8pPr marL="4990384" indent="0">
              <a:buNone/>
              <a:defRPr sz="2183">
                <a:solidFill>
                  <a:schemeClr val="tx1">
                    <a:tint val="75000"/>
                  </a:schemeClr>
                </a:solidFill>
              </a:defRPr>
            </a:lvl8pPr>
            <a:lvl9pPr marL="5703296" indent="0">
              <a:buNone/>
              <a:defRPr sz="2183">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A5DD92D-B546-4B87-B6CD-D26689D0FC70}"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CF8E8C3-6724-4349-BBAA-01114F22A0FF}" type="slidenum">
              <a:rPr lang="zh-TW" altLang="en-US"/>
              <a:pPr>
                <a:defRPr/>
              </a:pPr>
              <a:t>‹#›</a:t>
            </a:fld>
            <a:endParaRPr lang="zh-TW" altLang="en-US"/>
          </a:p>
        </p:txBody>
      </p:sp>
    </p:spTree>
    <p:extLst>
      <p:ext uri="{BB962C8B-B14F-4D97-AF65-F5344CB8AC3E}">
        <p14:creationId xmlns:p14="http://schemas.microsoft.com/office/powerpoint/2010/main" val="8806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6126" y="2495127"/>
            <a:ext cx="6679115" cy="7057150"/>
          </a:xfrm>
        </p:spPr>
        <p:txBody>
          <a:bodyPr/>
          <a:lstStyle>
            <a:lvl1pPr>
              <a:defRPr sz="4366"/>
            </a:lvl1pPr>
            <a:lvl2pPr>
              <a:defRPr sz="3742"/>
            </a:lvl2pPr>
            <a:lvl3pPr>
              <a:defRPr sz="3119"/>
            </a:lvl3pPr>
            <a:lvl4pPr>
              <a:defRPr sz="2807"/>
            </a:lvl4pPr>
            <a:lvl5pPr>
              <a:defRPr sz="2807"/>
            </a:lvl5pPr>
            <a:lvl6pPr>
              <a:defRPr sz="2807"/>
            </a:lvl6pPr>
            <a:lvl7pPr>
              <a:defRPr sz="2807"/>
            </a:lvl7pPr>
            <a:lvl8pPr>
              <a:defRPr sz="2807"/>
            </a:lvl8pPr>
            <a:lvl9pPr>
              <a:defRPr sz="280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7687284" y="2495127"/>
            <a:ext cx="6679115" cy="7057150"/>
          </a:xfrm>
        </p:spPr>
        <p:txBody>
          <a:bodyPr/>
          <a:lstStyle>
            <a:lvl1pPr>
              <a:defRPr sz="4366"/>
            </a:lvl1pPr>
            <a:lvl2pPr>
              <a:defRPr sz="3742"/>
            </a:lvl2pPr>
            <a:lvl3pPr>
              <a:defRPr sz="3119"/>
            </a:lvl3pPr>
            <a:lvl4pPr>
              <a:defRPr sz="2807"/>
            </a:lvl4pPr>
            <a:lvl5pPr>
              <a:defRPr sz="2807"/>
            </a:lvl5pPr>
            <a:lvl6pPr>
              <a:defRPr sz="2807"/>
            </a:lvl6pPr>
            <a:lvl7pPr>
              <a:defRPr sz="2807"/>
            </a:lvl7pPr>
            <a:lvl8pPr>
              <a:defRPr sz="2807"/>
            </a:lvl8pPr>
            <a:lvl9pPr>
              <a:defRPr sz="280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94F3B5D2-805C-4257-A5B3-295A3A3D2E88}"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53079DB-E66A-4938-B2BD-9A53B269E5E2}" type="slidenum">
              <a:rPr lang="zh-TW" altLang="en-US"/>
              <a:pPr>
                <a:defRPr/>
              </a:pPr>
              <a:t>‹#›</a:t>
            </a:fld>
            <a:endParaRPr lang="zh-TW" altLang="en-US"/>
          </a:p>
        </p:txBody>
      </p:sp>
    </p:spTree>
    <p:extLst>
      <p:ext uri="{BB962C8B-B14F-4D97-AF65-F5344CB8AC3E}">
        <p14:creationId xmlns:p14="http://schemas.microsoft.com/office/powerpoint/2010/main" val="279695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756126" y="2393639"/>
            <a:ext cx="6681741" cy="997555"/>
          </a:xfrm>
        </p:spPr>
        <p:txBody>
          <a:bodyPr anchor="b"/>
          <a:lstStyle>
            <a:lvl1pPr marL="0" indent="0">
              <a:buNone/>
              <a:defRPr sz="3742" b="1"/>
            </a:lvl1pPr>
            <a:lvl2pPr marL="712912" indent="0">
              <a:buNone/>
              <a:defRPr sz="3119" b="1"/>
            </a:lvl2pPr>
            <a:lvl3pPr marL="1425824" indent="0">
              <a:buNone/>
              <a:defRPr sz="2807" b="1"/>
            </a:lvl3pPr>
            <a:lvl4pPr marL="2138736" indent="0">
              <a:buNone/>
              <a:defRPr sz="2495" b="1"/>
            </a:lvl4pPr>
            <a:lvl5pPr marL="2851648" indent="0">
              <a:buNone/>
              <a:defRPr sz="2495" b="1"/>
            </a:lvl5pPr>
            <a:lvl6pPr marL="3564560" indent="0">
              <a:buNone/>
              <a:defRPr sz="2495" b="1"/>
            </a:lvl6pPr>
            <a:lvl7pPr marL="4277472" indent="0">
              <a:buNone/>
              <a:defRPr sz="2495" b="1"/>
            </a:lvl7pPr>
            <a:lvl8pPr marL="4990384" indent="0">
              <a:buNone/>
              <a:defRPr sz="2495" b="1"/>
            </a:lvl8pPr>
            <a:lvl9pPr marL="5703296" indent="0">
              <a:buNone/>
              <a:defRPr sz="2495" b="1"/>
            </a:lvl9pPr>
          </a:lstStyle>
          <a:p>
            <a:pPr lvl="0"/>
            <a:r>
              <a:rPr lang="zh-TW" altLang="en-US"/>
              <a:t>按一下以編輯母片文字樣式</a:t>
            </a:r>
          </a:p>
        </p:txBody>
      </p:sp>
      <p:sp>
        <p:nvSpPr>
          <p:cNvPr id="4" name="內容版面配置區 3"/>
          <p:cNvSpPr>
            <a:spLocks noGrp="1"/>
          </p:cNvSpPr>
          <p:nvPr>
            <p:ph sz="half" idx="2"/>
          </p:nvPr>
        </p:nvSpPr>
        <p:spPr>
          <a:xfrm>
            <a:off x="756126" y="3391194"/>
            <a:ext cx="6681741" cy="6161082"/>
          </a:xfrm>
        </p:spPr>
        <p:txBody>
          <a:bodyPr/>
          <a:lstStyle>
            <a:lvl1pPr>
              <a:defRPr sz="3742"/>
            </a:lvl1pPr>
            <a:lvl2pPr>
              <a:defRPr sz="3119"/>
            </a:lvl2pPr>
            <a:lvl3pPr>
              <a:defRPr sz="2807"/>
            </a:lvl3pPr>
            <a:lvl4pPr>
              <a:defRPr sz="2495"/>
            </a:lvl4pPr>
            <a:lvl5pPr>
              <a:defRPr sz="2495"/>
            </a:lvl5pPr>
            <a:lvl6pPr>
              <a:defRPr sz="2495"/>
            </a:lvl6pPr>
            <a:lvl7pPr>
              <a:defRPr sz="2495"/>
            </a:lvl7pPr>
            <a:lvl8pPr>
              <a:defRPr sz="2495"/>
            </a:lvl8pPr>
            <a:lvl9pPr>
              <a:defRPr sz="249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7682034" y="2393639"/>
            <a:ext cx="6684366" cy="997555"/>
          </a:xfrm>
        </p:spPr>
        <p:txBody>
          <a:bodyPr anchor="b"/>
          <a:lstStyle>
            <a:lvl1pPr marL="0" indent="0">
              <a:buNone/>
              <a:defRPr sz="3742" b="1"/>
            </a:lvl1pPr>
            <a:lvl2pPr marL="712912" indent="0">
              <a:buNone/>
              <a:defRPr sz="3119" b="1"/>
            </a:lvl2pPr>
            <a:lvl3pPr marL="1425824" indent="0">
              <a:buNone/>
              <a:defRPr sz="2807" b="1"/>
            </a:lvl3pPr>
            <a:lvl4pPr marL="2138736" indent="0">
              <a:buNone/>
              <a:defRPr sz="2495" b="1"/>
            </a:lvl4pPr>
            <a:lvl5pPr marL="2851648" indent="0">
              <a:buNone/>
              <a:defRPr sz="2495" b="1"/>
            </a:lvl5pPr>
            <a:lvl6pPr marL="3564560" indent="0">
              <a:buNone/>
              <a:defRPr sz="2495" b="1"/>
            </a:lvl6pPr>
            <a:lvl7pPr marL="4277472" indent="0">
              <a:buNone/>
              <a:defRPr sz="2495" b="1"/>
            </a:lvl7pPr>
            <a:lvl8pPr marL="4990384" indent="0">
              <a:buNone/>
              <a:defRPr sz="2495" b="1"/>
            </a:lvl8pPr>
            <a:lvl9pPr marL="5703296" indent="0">
              <a:buNone/>
              <a:defRPr sz="2495" b="1"/>
            </a:lvl9pPr>
          </a:lstStyle>
          <a:p>
            <a:pPr lvl="0"/>
            <a:r>
              <a:rPr lang="zh-TW" altLang="en-US"/>
              <a:t>按一下以編輯母片文字樣式</a:t>
            </a:r>
          </a:p>
        </p:txBody>
      </p:sp>
      <p:sp>
        <p:nvSpPr>
          <p:cNvPr id="6" name="內容版面配置區 5"/>
          <p:cNvSpPr>
            <a:spLocks noGrp="1"/>
          </p:cNvSpPr>
          <p:nvPr>
            <p:ph sz="quarter" idx="4"/>
          </p:nvPr>
        </p:nvSpPr>
        <p:spPr>
          <a:xfrm>
            <a:off x="7682034" y="3391194"/>
            <a:ext cx="6684366" cy="6161082"/>
          </a:xfrm>
        </p:spPr>
        <p:txBody>
          <a:bodyPr/>
          <a:lstStyle>
            <a:lvl1pPr>
              <a:defRPr sz="3742"/>
            </a:lvl1pPr>
            <a:lvl2pPr>
              <a:defRPr sz="3119"/>
            </a:lvl2pPr>
            <a:lvl3pPr>
              <a:defRPr sz="2807"/>
            </a:lvl3pPr>
            <a:lvl4pPr>
              <a:defRPr sz="2495"/>
            </a:lvl4pPr>
            <a:lvl5pPr>
              <a:defRPr sz="2495"/>
            </a:lvl5pPr>
            <a:lvl6pPr>
              <a:defRPr sz="2495"/>
            </a:lvl6pPr>
            <a:lvl7pPr>
              <a:defRPr sz="2495"/>
            </a:lvl7pPr>
            <a:lvl8pPr>
              <a:defRPr sz="2495"/>
            </a:lvl8pPr>
            <a:lvl9pPr>
              <a:defRPr sz="249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9A446A61-75FD-441C-AB0E-5C12373BF18A}" type="datetime1">
              <a:rPr lang="zh-TW" altLang="en-US" smtClean="0"/>
              <a:t>2025/8/21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798E693-7DC8-4838-884A-0C9E8ACEDF06}" type="slidenum">
              <a:rPr lang="zh-TW" altLang="en-US"/>
              <a:pPr>
                <a:defRPr/>
              </a:pPr>
              <a:t>‹#›</a:t>
            </a:fld>
            <a:endParaRPr lang="zh-TW" altLang="en-US"/>
          </a:p>
        </p:txBody>
      </p:sp>
    </p:spTree>
    <p:extLst>
      <p:ext uri="{BB962C8B-B14F-4D97-AF65-F5344CB8AC3E}">
        <p14:creationId xmlns:p14="http://schemas.microsoft.com/office/powerpoint/2010/main" val="99694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226811B-0F30-4C3F-AB51-3F874F7236CD}" type="datetime1">
              <a:rPr lang="zh-TW" altLang="en-US" smtClean="0"/>
              <a:t>2025/8/21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E619C6C-12AD-43AF-A51F-8878EACC802A}" type="slidenum">
              <a:rPr lang="zh-TW" altLang="en-US"/>
              <a:pPr>
                <a:defRPr/>
              </a:pPr>
              <a:t>‹#›</a:t>
            </a:fld>
            <a:endParaRPr lang="zh-TW" altLang="en-US"/>
          </a:p>
        </p:txBody>
      </p:sp>
    </p:spTree>
    <p:extLst>
      <p:ext uri="{BB962C8B-B14F-4D97-AF65-F5344CB8AC3E}">
        <p14:creationId xmlns:p14="http://schemas.microsoft.com/office/powerpoint/2010/main" val="2417879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E2897C1-FD59-428E-B435-05016471F1D7}" type="datetime1">
              <a:rPr lang="zh-TW" altLang="en-US" smtClean="0"/>
              <a:t>2025/8/21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9255782-5CFE-49E5-A5CB-4B00DBB2E3E2}" type="slidenum">
              <a:rPr lang="zh-TW" altLang="en-US"/>
              <a:pPr>
                <a:defRPr/>
              </a:pPr>
              <a:t>‹#›</a:t>
            </a:fld>
            <a:endParaRPr lang="zh-TW" altLang="en-US"/>
          </a:p>
        </p:txBody>
      </p:sp>
    </p:spTree>
    <p:extLst>
      <p:ext uri="{BB962C8B-B14F-4D97-AF65-F5344CB8AC3E}">
        <p14:creationId xmlns:p14="http://schemas.microsoft.com/office/powerpoint/2010/main" val="31592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194575" y="6871500"/>
            <a:ext cx="12854146" cy="2123828"/>
          </a:xfrm>
        </p:spPr>
        <p:txBody>
          <a:bodyPr anchor="t"/>
          <a:lstStyle>
            <a:lvl1pPr algn="l">
              <a:defRPr sz="6500" b="1" cap="all"/>
            </a:lvl1pPr>
          </a:lstStyle>
          <a:p>
            <a:r>
              <a:rPr lang="zh-TW" altLang="en-US"/>
              <a:t>按一下以編輯母片標題樣式</a:t>
            </a:r>
          </a:p>
        </p:txBody>
      </p:sp>
      <p:sp>
        <p:nvSpPr>
          <p:cNvPr id="3" name="文字版面配置區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8D340FF-EEEB-4081-8193-76C76D2A73BC}"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D62E679-CC4B-44B0-970B-75242E5C00A5}"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6127" y="425756"/>
            <a:ext cx="4975207" cy="1811937"/>
          </a:xfrm>
        </p:spPr>
        <p:txBody>
          <a:bodyPr anchor="b"/>
          <a:lstStyle>
            <a:lvl1pPr algn="l">
              <a:defRPr sz="3119" b="1"/>
            </a:lvl1pPr>
          </a:lstStyle>
          <a:p>
            <a:r>
              <a:rPr lang="zh-TW" altLang="en-US"/>
              <a:t>按一下以編輯母片標題樣式</a:t>
            </a:r>
          </a:p>
        </p:txBody>
      </p:sp>
      <p:sp>
        <p:nvSpPr>
          <p:cNvPr id="3" name="內容版面配置區 2"/>
          <p:cNvSpPr>
            <a:spLocks noGrp="1"/>
          </p:cNvSpPr>
          <p:nvPr>
            <p:ph idx="1"/>
          </p:nvPr>
        </p:nvSpPr>
        <p:spPr>
          <a:xfrm>
            <a:off x="5912487" y="425756"/>
            <a:ext cx="8453912" cy="9126521"/>
          </a:xfrm>
        </p:spPr>
        <p:txBody>
          <a:bodyPr/>
          <a:lstStyle>
            <a:lvl1pPr>
              <a:defRPr sz="4990"/>
            </a:lvl1pPr>
            <a:lvl2pPr>
              <a:defRPr sz="4366"/>
            </a:lvl2pPr>
            <a:lvl3pPr>
              <a:defRPr sz="3742"/>
            </a:lvl3pPr>
            <a:lvl4pPr>
              <a:defRPr sz="3119"/>
            </a:lvl4pPr>
            <a:lvl5pPr>
              <a:defRPr sz="3119"/>
            </a:lvl5pPr>
            <a:lvl6pPr>
              <a:defRPr sz="3119"/>
            </a:lvl6pPr>
            <a:lvl7pPr>
              <a:defRPr sz="3119"/>
            </a:lvl7pPr>
            <a:lvl8pPr>
              <a:defRPr sz="3119"/>
            </a:lvl8pPr>
            <a:lvl9pPr>
              <a:defRPr sz="3119"/>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756127" y="2237694"/>
            <a:ext cx="4975207" cy="7314583"/>
          </a:xfrm>
        </p:spPr>
        <p:txBody>
          <a:bodyPr/>
          <a:lstStyle>
            <a:lvl1pPr marL="0" indent="0">
              <a:buNone/>
              <a:defRPr sz="2183"/>
            </a:lvl1pPr>
            <a:lvl2pPr marL="712912" indent="0">
              <a:buNone/>
              <a:defRPr sz="1871"/>
            </a:lvl2pPr>
            <a:lvl3pPr marL="1425824" indent="0">
              <a:buNone/>
              <a:defRPr sz="1559"/>
            </a:lvl3pPr>
            <a:lvl4pPr marL="2138736" indent="0">
              <a:buNone/>
              <a:defRPr sz="1403"/>
            </a:lvl4pPr>
            <a:lvl5pPr marL="2851648" indent="0">
              <a:buNone/>
              <a:defRPr sz="1403"/>
            </a:lvl5pPr>
            <a:lvl6pPr marL="3564560" indent="0">
              <a:buNone/>
              <a:defRPr sz="1403"/>
            </a:lvl6pPr>
            <a:lvl7pPr marL="4277472" indent="0">
              <a:buNone/>
              <a:defRPr sz="1403"/>
            </a:lvl7pPr>
            <a:lvl8pPr marL="4990384" indent="0">
              <a:buNone/>
              <a:defRPr sz="1403"/>
            </a:lvl8pPr>
            <a:lvl9pPr marL="5703296" indent="0">
              <a:buNone/>
              <a:defRPr sz="1403"/>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4EE0154-7603-499C-BE76-BAB7B52A30E1}"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8F92F5B-FF33-4B18-844E-E429E3FF5F61}" type="slidenum">
              <a:rPr lang="zh-TW" altLang="en-US"/>
              <a:pPr>
                <a:defRPr/>
              </a:pPr>
              <a:t>‹#›</a:t>
            </a:fld>
            <a:endParaRPr lang="zh-TW" altLang="en-US"/>
          </a:p>
        </p:txBody>
      </p:sp>
    </p:spTree>
    <p:extLst>
      <p:ext uri="{BB962C8B-B14F-4D97-AF65-F5344CB8AC3E}">
        <p14:creationId xmlns:p14="http://schemas.microsoft.com/office/powerpoint/2010/main" val="2006992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964121" y="7485380"/>
            <a:ext cx="9073515" cy="883691"/>
          </a:xfrm>
        </p:spPr>
        <p:txBody>
          <a:bodyPr anchor="b"/>
          <a:lstStyle>
            <a:lvl1pPr algn="l">
              <a:defRPr sz="3119" b="1"/>
            </a:lvl1pPr>
          </a:lstStyle>
          <a:p>
            <a:r>
              <a:rPr lang="zh-TW" altLang="en-US"/>
              <a:t>按一下以編輯母片標題樣式</a:t>
            </a:r>
          </a:p>
        </p:txBody>
      </p:sp>
      <p:sp>
        <p:nvSpPr>
          <p:cNvPr id="3" name="圖片版面配置區 2"/>
          <p:cNvSpPr>
            <a:spLocks noGrp="1"/>
          </p:cNvSpPr>
          <p:nvPr>
            <p:ph type="pic" idx="1"/>
          </p:nvPr>
        </p:nvSpPr>
        <p:spPr>
          <a:xfrm>
            <a:off x="2964121" y="955475"/>
            <a:ext cx="9073515" cy="6416040"/>
          </a:xfrm>
        </p:spPr>
        <p:txBody>
          <a:bodyPr rtlCol="0">
            <a:normAutofit/>
          </a:bodyPr>
          <a:lstStyle>
            <a:lvl1pPr marL="0" indent="0">
              <a:buNone/>
              <a:defRPr sz="4990"/>
            </a:lvl1pPr>
            <a:lvl2pPr marL="712912" indent="0">
              <a:buNone/>
              <a:defRPr sz="4366"/>
            </a:lvl2pPr>
            <a:lvl3pPr marL="1425824" indent="0">
              <a:buNone/>
              <a:defRPr sz="3742"/>
            </a:lvl3pPr>
            <a:lvl4pPr marL="2138736" indent="0">
              <a:buNone/>
              <a:defRPr sz="3119"/>
            </a:lvl4pPr>
            <a:lvl5pPr marL="2851648" indent="0">
              <a:buNone/>
              <a:defRPr sz="3119"/>
            </a:lvl5pPr>
            <a:lvl6pPr marL="3564560" indent="0">
              <a:buNone/>
              <a:defRPr sz="3119"/>
            </a:lvl6pPr>
            <a:lvl7pPr marL="4277472" indent="0">
              <a:buNone/>
              <a:defRPr sz="3119"/>
            </a:lvl7pPr>
            <a:lvl8pPr marL="4990384" indent="0">
              <a:buNone/>
              <a:defRPr sz="3119"/>
            </a:lvl8pPr>
            <a:lvl9pPr marL="5703296" indent="0">
              <a:buNone/>
              <a:defRPr sz="3119"/>
            </a:lvl9pPr>
          </a:lstStyle>
          <a:p>
            <a:pPr lvl="0"/>
            <a:endParaRPr lang="zh-TW" altLang="en-US" noProof="0"/>
          </a:p>
        </p:txBody>
      </p:sp>
      <p:sp>
        <p:nvSpPr>
          <p:cNvPr id="4" name="文字版面配置區 3"/>
          <p:cNvSpPr>
            <a:spLocks noGrp="1"/>
          </p:cNvSpPr>
          <p:nvPr>
            <p:ph type="body" sz="half" idx="2"/>
          </p:nvPr>
        </p:nvSpPr>
        <p:spPr>
          <a:xfrm>
            <a:off x="2964121" y="8369071"/>
            <a:ext cx="9073515" cy="1254989"/>
          </a:xfrm>
        </p:spPr>
        <p:txBody>
          <a:bodyPr/>
          <a:lstStyle>
            <a:lvl1pPr marL="0" indent="0">
              <a:buNone/>
              <a:defRPr sz="2183"/>
            </a:lvl1pPr>
            <a:lvl2pPr marL="712912" indent="0">
              <a:buNone/>
              <a:defRPr sz="1871"/>
            </a:lvl2pPr>
            <a:lvl3pPr marL="1425824" indent="0">
              <a:buNone/>
              <a:defRPr sz="1559"/>
            </a:lvl3pPr>
            <a:lvl4pPr marL="2138736" indent="0">
              <a:buNone/>
              <a:defRPr sz="1403"/>
            </a:lvl4pPr>
            <a:lvl5pPr marL="2851648" indent="0">
              <a:buNone/>
              <a:defRPr sz="1403"/>
            </a:lvl5pPr>
            <a:lvl6pPr marL="3564560" indent="0">
              <a:buNone/>
              <a:defRPr sz="1403"/>
            </a:lvl6pPr>
            <a:lvl7pPr marL="4277472" indent="0">
              <a:buNone/>
              <a:defRPr sz="1403"/>
            </a:lvl7pPr>
            <a:lvl8pPr marL="4990384" indent="0">
              <a:buNone/>
              <a:defRPr sz="1403"/>
            </a:lvl8pPr>
            <a:lvl9pPr marL="5703296" indent="0">
              <a:buNone/>
              <a:defRPr sz="1403"/>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7780DCB-754C-4C38-93DC-5F17557673FF}"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0D9305-0A8F-4ED0-94F5-FA6F45FF0567}" type="slidenum">
              <a:rPr lang="zh-TW" altLang="en-US"/>
              <a:pPr>
                <a:defRPr/>
              </a:pPr>
              <a:t>‹#›</a:t>
            </a:fld>
            <a:endParaRPr lang="zh-TW" altLang="en-US"/>
          </a:p>
        </p:txBody>
      </p:sp>
    </p:spTree>
    <p:extLst>
      <p:ext uri="{BB962C8B-B14F-4D97-AF65-F5344CB8AC3E}">
        <p14:creationId xmlns:p14="http://schemas.microsoft.com/office/powerpoint/2010/main" val="3206220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6304296-C1A3-469F-A466-293B1323FD8C}"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FD90AAA-9534-4A42-9DE9-FDA64DBE8D4E}" type="slidenum">
              <a:rPr lang="zh-TW" altLang="en-US"/>
              <a:pPr>
                <a:defRPr/>
              </a:pPr>
              <a:t>‹#›</a:t>
            </a:fld>
            <a:endParaRPr lang="zh-TW" altLang="en-US"/>
          </a:p>
        </p:txBody>
      </p:sp>
    </p:spTree>
    <p:extLst>
      <p:ext uri="{BB962C8B-B14F-4D97-AF65-F5344CB8AC3E}">
        <p14:creationId xmlns:p14="http://schemas.microsoft.com/office/powerpoint/2010/main" val="1117945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0963831" y="428232"/>
            <a:ext cx="3402568" cy="912404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56126" y="428232"/>
            <a:ext cx="9955662" cy="912404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558B9F9-0B26-41EB-B8E1-68DD5E24FD48}" type="datetime1">
              <a:rPr lang="zh-TW" altLang="en-US" smtClean="0"/>
              <a:t>2025/8/21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41D09A1-C25E-46F2-B180-7CB3077F552E}" type="slidenum">
              <a:rPr lang="zh-TW" altLang="en-US"/>
              <a:pPr>
                <a:defRPr/>
              </a:pPr>
              <a:t>‹#›</a:t>
            </a:fld>
            <a:endParaRPr lang="zh-TW" altLang="en-US"/>
          </a:p>
        </p:txBody>
      </p:sp>
    </p:spTree>
    <p:extLst>
      <p:ext uri="{BB962C8B-B14F-4D97-AF65-F5344CB8AC3E}">
        <p14:creationId xmlns:p14="http://schemas.microsoft.com/office/powerpoint/2010/main" val="365199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6126"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7687284"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067DFB9-5769-4D34-9FC8-00E51ADF88B9}"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B7FA7FB-AF9F-4F4B-BB54-24DD04223B0E}"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zh-TW" altLang="en-US"/>
              <a:t>按一下以編輯母片文字樣式</a:t>
            </a:r>
          </a:p>
        </p:txBody>
      </p:sp>
      <p:sp>
        <p:nvSpPr>
          <p:cNvPr id="4" name="內容版面配置區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zh-TW" altLang="en-US"/>
              <a:t>按一下以編輯母片文字樣式</a:t>
            </a:r>
          </a:p>
        </p:txBody>
      </p:sp>
      <p:sp>
        <p:nvSpPr>
          <p:cNvPr id="6" name="內容版面配置區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F9A831E6-2FEF-440A-A7F3-BD054E8130D6}" type="datetime1">
              <a:rPr lang="zh-TW" altLang="en-US" smtClean="0"/>
              <a:t>2025/8/21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BB8381F-523A-456A-B24F-0B43A624215D}"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AFF4FCD-1C04-4BBD-98ED-7A119666BC4B}" type="datetime1">
              <a:rPr lang="zh-TW" altLang="en-US" smtClean="0"/>
              <a:t>2025/8/21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CBCD018-9A82-443D-ACCD-2D0DF0B3C39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76BB53F-BCD4-445B-8EC9-BFE389DE2EE2}" type="datetime1">
              <a:rPr lang="zh-TW" altLang="en-US" smtClean="0"/>
              <a:t>2025/8/21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B815ADC-B79C-4973-821F-59485B2BDE07}"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6127" y="425756"/>
            <a:ext cx="4975207" cy="1811937"/>
          </a:xfrm>
        </p:spPr>
        <p:txBody>
          <a:bodyPr anchor="b"/>
          <a:lstStyle>
            <a:lvl1pPr algn="l">
              <a:defRPr sz="3200" b="1"/>
            </a:lvl1pPr>
          </a:lstStyle>
          <a:p>
            <a:r>
              <a:rPr lang="zh-TW" altLang="en-US"/>
              <a:t>按一下以編輯母片標題樣式</a:t>
            </a:r>
          </a:p>
        </p:txBody>
      </p:sp>
      <p:sp>
        <p:nvSpPr>
          <p:cNvPr id="3" name="內容版面配置區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34D08CE-4902-4CA3-BE65-3061D21CE175}"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D1DCFC-BFC3-4DDD-99C5-B9EA433CEB5F}"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964121" y="7485380"/>
            <a:ext cx="9073515" cy="883691"/>
          </a:xfrm>
        </p:spPr>
        <p:txBody>
          <a:bodyPr anchor="b"/>
          <a:lstStyle>
            <a:lvl1pPr algn="l">
              <a:defRPr sz="3200" b="1"/>
            </a:lvl1pPr>
          </a:lstStyle>
          <a:p>
            <a:r>
              <a:rPr lang="zh-TW" altLang="en-US"/>
              <a:t>按一下以編輯母片標題樣式</a:t>
            </a:r>
          </a:p>
        </p:txBody>
      </p:sp>
      <p:sp>
        <p:nvSpPr>
          <p:cNvPr id="3" name="圖片版面配置區 2"/>
          <p:cNvSpPr>
            <a:spLocks noGrp="1"/>
          </p:cNvSpPr>
          <p:nvPr>
            <p:ph type="pic" idx="1"/>
          </p:nvPr>
        </p:nvSpPr>
        <p:spPr>
          <a:xfrm>
            <a:off x="2964121" y="955475"/>
            <a:ext cx="9073515" cy="6416040"/>
          </a:xfrm>
        </p:spPr>
        <p:txBody>
          <a:bodyPr rtlCol="0">
            <a:normAutofit/>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pPr lvl="0"/>
            <a:endParaRPr lang="zh-TW" altLang="en-US" noProof="0"/>
          </a:p>
        </p:txBody>
      </p:sp>
      <p:sp>
        <p:nvSpPr>
          <p:cNvPr id="4" name="文字版面配置區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0A570B2-D4CB-4FD2-AAEC-A5AEA63425F6}" type="datetime1">
              <a:rPr lang="zh-TW" altLang="en-US" smtClean="0"/>
              <a:t>2025/8/21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EB3DD9D-F798-40EE-81B0-3B3A8E5E60B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755650" y="428625"/>
            <a:ext cx="13611225" cy="1781175"/>
          </a:xfrm>
          <a:prstGeom prst="rect">
            <a:avLst/>
          </a:prstGeom>
          <a:noFill/>
          <a:ln w="9525">
            <a:noFill/>
            <a:miter lim="800000"/>
            <a:headEnd/>
            <a:tailEnd/>
          </a:ln>
        </p:spPr>
        <p:txBody>
          <a:bodyPr vert="horz" wrap="square" lIns="147511" tIns="73756" rIns="147511" bIns="73756"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755650" y="2495550"/>
            <a:ext cx="13611225" cy="7056438"/>
          </a:xfrm>
          <a:prstGeom prst="rect">
            <a:avLst/>
          </a:prstGeom>
          <a:noFill/>
          <a:ln w="9525">
            <a:noFill/>
            <a:miter lim="800000"/>
            <a:headEnd/>
            <a:tailEnd/>
          </a:ln>
        </p:spPr>
        <p:txBody>
          <a:bodyPr vert="horz" wrap="square" lIns="147511" tIns="73756" rIns="147511" bIns="73756"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5650" y="9910763"/>
            <a:ext cx="3529013" cy="569912"/>
          </a:xfrm>
          <a:prstGeom prst="rect">
            <a:avLst/>
          </a:prstGeom>
        </p:spPr>
        <p:txBody>
          <a:bodyPr vert="horz" lIns="147511" tIns="73756" rIns="147511" bIns="73756" rtlCol="0" anchor="ctr"/>
          <a:lstStyle>
            <a:lvl1pPr algn="l" defTabSz="1475110" eaLnBrk="1" fontAlgn="auto" hangingPunct="1">
              <a:spcBef>
                <a:spcPts val="0"/>
              </a:spcBef>
              <a:spcAft>
                <a:spcPts val="0"/>
              </a:spcAft>
              <a:defRPr kumimoji="0" sz="1900">
                <a:solidFill>
                  <a:schemeClr val="tx1">
                    <a:tint val="75000"/>
                  </a:schemeClr>
                </a:solidFill>
                <a:latin typeface="+mn-lt"/>
                <a:ea typeface="+mn-ea"/>
              </a:defRPr>
            </a:lvl1pPr>
          </a:lstStyle>
          <a:p>
            <a:pPr>
              <a:defRPr/>
            </a:pPr>
            <a:fld id="{BCCBB08A-3422-4379-BB73-927AFC6634A1}" type="datetime1">
              <a:rPr lang="zh-TW" altLang="en-US" smtClean="0"/>
              <a:t>2025/8/21</a:t>
            </a:fld>
            <a:endParaRPr lang="zh-TW" altLang="en-US"/>
          </a:p>
        </p:txBody>
      </p:sp>
      <p:sp>
        <p:nvSpPr>
          <p:cNvPr id="5" name="頁尾版面配置區 4"/>
          <p:cNvSpPr>
            <a:spLocks noGrp="1"/>
          </p:cNvSpPr>
          <p:nvPr>
            <p:ph type="ftr" sz="quarter" idx="3"/>
          </p:nvPr>
        </p:nvSpPr>
        <p:spPr>
          <a:xfrm>
            <a:off x="5167313" y="9910763"/>
            <a:ext cx="4787900" cy="569912"/>
          </a:xfrm>
          <a:prstGeom prst="rect">
            <a:avLst/>
          </a:prstGeom>
        </p:spPr>
        <p:txBody>
          <a:bodyPr vert="horz" lIns="147511" tIns="73756" rIns="147511" bIns="73756" rtlCol="0" anchor="ctr"/>
          <a:lstStyle>
            <a:lvl1pPr algn="ctr" defTabSz="1475110" eaLnBrk="1" fontAlgn="auto" hangingPunct="1">
              <a:spcBef>
                <a:spcPts val="0"/>
              </a:spcBef>
              <a:spcAft>
                <a:spcPts val="0"/>
              </a:spcAft>
              <a:defRPr kumimoji="0" sz="19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0837863" y="9910763"/>
            <a:ext cx="3529012" cy="569912"/>
          </a:xfrm>
          <a:prstGeom prst="rect">
            <a:avLst/>
          </a:prstGeom>
        </p:spPr>
        <p:txBody>
          <a:bodyPr vert="horz" wrap="square" lIns="147511" tIns="73756" rIns="147511" bIns="73756" numCol="1" anchor="ctr" anchorCtr="0" compatLnSpc="1">
            <a:prstTxWarp prst="textNoShape">
              <a:avLst/>
            </a:prstTxWarp>
          </a:bodyPr>
          <a:lstStyle>
            <a:lvl1pPr algn="r" eaLnBrk="1" hangingPunct="1">
              <a:defRPr kumimoji="0" sz="1900">
                <a:solidFill>
                  <a:srgbClr val="898989"/>
                </a:solidFill>
                <a:latin typeface="Calibri" pitchFamily="34" charset="0"/>
                <a:ea typeface="新細明體" pitchFamily="18" charset="-120"/>
              </a:defRPr>
            </a:lvl1pPr>
          </a:lstStyle>
          <a:p>
            <a:pPr>
              <a:defRPr/>
            </a:pPr>
            <a:fld id="{D7957B63-AE6A-4C3A-AFDC-5D79BFE61B5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474788" rtl="0" eaLnBrk="0" fontAlgn="base" hangingPunct="0">
        <a:spcBef>
          <a:spcPct val="0"/>
        </a:spcBef>
        <a:spcAft>
          <a:spcPct val="0"/>
        </a:spcAft>
        <a:defRPr sz="7100" kern="1200">
          <a:solidFill>
            <a:schemeClr val="tx1"/>
          </a:solidFill>
          <a:latin typeface="+mj-lt"/>
          <a:ea typeface="+mj-ea"/>
          <a:cs typeface="+mj-cs"/>
        </a:defRPr>
      </a:lvl1pPr>
      <a:lvl2pPr algn="ctr" defTabSz="1474788" rtl="0" eaLnBrk="0" fontAlgn="base" hangingPunct="0">
        <a:spcBef>
          <a:spcPct val="0"/>
        </a:spcBef>
        <a:spcAft>
          <a:spcPct val="0"/>
        </a:spcAft>
        <a:defRPr sz="7100">
          <a:solidFill>
            <a:schemeClr val="tx1"/>
          </a:solidFill>
          <a:latin typeface="Calibri" pitchFamily="34" charset="0"/>
          <a:ea typeface="新細明體" charset="-120"/>
        </a:defRPr>
      </a:lvl2pPr>
      <a:lvl3pPr algn="ctr" defTabSz="1474788" rtl="0" eaLnBrk="0" fontAlgn="base" hangingPunct="0">
        <a:spcBef>
          <a:spcPct val="0"/>
        </a:spcBef>
        <a:spcAft>
          <a:spcPct val="0"/>
        </a:spcAft>
        <a:defRPr sz="7100">
          <a:solidFill>
            <a:schemeClr val="tx1"/>
          </a:solidFill>
          <a:latin typeface="Calibri" pitchFamily="34" charset="0"/>
          <a:ea typeface="新細明體" charset="-120"/>
        </a:defRPr>
      </a:lvl3pPr>
      <a:lvl4pPr algn="ctr" defTabSz="1474788" rtl="0" eaLnBrk="0" fontAlgn="base" hangingPunct="0">
        <a:spcBef>
          <a:spcPct val="0"/>
        </a:spcBef>
        <a:spcAft>
          <a:spcPct val="0"/>
        </a:spcAft>
        <a:defRPr sz="7100">
          <a:solidFill>
            <a:schemeClr val="tx1"/>
          </a:solidFill>
          <a:latin typeface="Calibri" pitchFamily="34" charset="0"/>
          <a:ea typeface="新細明體" charset="-120"/>
        </a:defRPr>
      </a:lvl4pPr>
      <a:lvl5pPr algn="ctr" defTabSz="1474788" rtl="0" eaLnBrk="0" fontAlgn="base" hangingPunct="0">
        <a:spcBef>
          <a:spcPct val="0"/>
        </a:spcBef>
        <a:spcAft>
          <a:spcPct val="0"/>
        </a:spcAft>
        <a:defRPr sz="7100">
          <a:solidFill>
            <a:schemeClr val="tx1"/>
          </a:solidFill>
          <a:latin typeface="Calibri" pitchFamily="34" charset="0"/>
          <a:ea typeface="新細明體" charset="-120"/>
        </a:defRPr>
      </a:lvl5pPr>
      <a:lvl6pPr marL="457200" algn="ctr" defTabSz="1474788" rtl="0" fontAlgn="base">
        <a:spcBef>
          <a:spcPct val="0"/>
        </a:spcBef>
        <a:spcAft>
          <a:spcPct val="0"/>
        </a:spcAft>
        <a:defRPr sz="7100">
          <a:solidFill>
            <a:schemeClr val="tx1"/>
          </a:solidFill>
          <a:latin typeface="Calibri" pitchFamily="34" charset="0"/>
          <a:ea typeface="新細明體" charset="-120"/>
        </a:defRPr>
      </a:lvl6pPr>
      <a:lvl7pPr marL="914400" algn="ctr" defTabSz="1474788" rtl="0" fontAlgn="base">
        <a:spcBef>
          <a:spcPct val="0"/>
        </a:spcBef>
        <a:spcAft>
          <a:spcPct val="0"/>
        </a:spcAft>
        <a:defRPr sz="7100">
          <a:solidFill>
            <a:schemeClr val="tx1"/>
          </a:solidFill>
          <a:latin typeface="Calibri" pitchFamily="34" charset="0"/>
          <a:ea typeface="新細明體" charset="-120"/>
        </a:defRPr>
      </a:lvl7pPr>
      <a:lvl8pPr marL="1371600" algn="ctr" defTabSz="1474788" rtl="0" fontAlgn="base">
        <a:spcBef>
          <a:spcPct val="0"/>
        </a:spcBef>
        <a:spcAft>
          <a:spcPct val="0"/>
        </a:spcAft>
        <a:defRPr sz="7100">
          <a:solidFill>
            <a:schemeClr val="tx1"/>
          </a:solidFill>
          <a:latin typeface="Calibri" pitchFamily="34" charset="0"/>
          <a:ea typeface="新細明體" charset="-120"/>
        </a:defRPr>
      </a:lvl8pPr>
      <a:lvl9pPr marL="1828800" algn="ctr" defTabSz="1474788" rtl="0" fontAlgn="base">
        <a:spcBef>
          <a:spcPct val="0"/>
        </a:spcBef>
        <a:spcAft>
          <a:spcPct val="0"/>
        </a:spcAft>
        <a:defRPr sz="7100">
          <a:solidFill>
            <a:schemeClr val="tx1"/>
          </a:solidFill>
          <a:latin typeface="Calibri" pitchFamily="34" charset="0"/>
          <a:ea typeface="新細明體" charset="-120"/>
        </a:defRPr>
      </a:lvl9pPr>
    </p:titleStyle>
    <p:bodyStyle>
      <a:lvl1pPr marL="552450" indent="-552450" algn="l" defTabSz="1474788" rtl="0" eaLnBrk="0" fontAlgn="base" hangingPunct="0">
        <a:spcBef>
          <a:spcPct val="20000"/>
        </a:spcBef>
        <a:spcAft>
          <a:spcPct val="0"/>
        </a:spcAft>
        <a:buFont typeface="Arial" charset="0"/>
        <a:buChar char="•"/>
        <a:defRPr sz="5200" kern="1200">
          <a:solidFill>
            <a:schemeClr val="tx1"/>
          </a:solidFill>
          <a:latin typeface="+mn-lt"/>
          <a:ea typeface="+mn-ea"/>
          <a:cs typeface="+mn-cs"/>
        </a:defRPr>
      </a:lvl1pPr>
      <a:lvl2pPr marL="1196975" indent="-460375" algn="l" defTabSz="1474788"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43088" indent="-368300" algn="l" defTabSz="1474788" rtl="0" eaLnBrk="0" fontAlgn="base" hangingPunct="0">
        <a:spcBef>
          <a:spcPct val="20000"/>
        </a:spcBef>
        <a:spcAft>
          <a:spcPct val="0"/>
        </a:spcAft>
        <a:buFont typeface="Arial" charset="0"/>
        <a:buChar char="•"/>
        <a:defRPr sz="3900" kern="1200">
          <a:solidFill>
            <a:schemeClr val="tx1"/>
          </a:solidFill>
          <a:latin typeface="+mn-lt"/>
          <a:ea typeface="+mn-ea"/>
          <a:cs typeface="+mn-cs"/>
        </a:defRPr>
      </a:lvl3pPr>
      <a:lvl4pPr marL="2581275" indent="-368300" algn="l" defTabSz="14747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317875" indent="-368300" algn="l" defTabSz="14747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zh-TW"/>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0" y="1"/>
            <a:ext cx="15122525"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1" name="文字版面配置區 2"/>
          <p:cNvSpPr>
            <a:spLocks noGrp="1"/>
          </p:cNvSpPr>
          <p:nvPr>
            <p:ph type="body" idx="1"/>
          </p:nvPr>
        </p:nvSpPr>
        <p:spPr bwMode="auto">
          <a:xfrm>
            <a:off x="756126" y="2495127"/>
            <a:ext cx="13610273" cy="70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6126" y="9911198"/>
            <a:ext cx="3528589" cy="569325"/>
          </a:xfrm>
          <a:prstGeom prst="rect">
            <a:avLst/>
          </a:prstGeom>
        </p:spPr>
        <p:txBody>
          <a:bodyPr vert="horz" lIns="91440" tIns="45720" rIns="91440" bIns="45720" rtlCol="0" anchor="ctr"/>
          <a:lstStyle>
            <a:lvl1pPr algn="l" eaLnBrk="1" fontAlgn="auto" hangingPunct="1">
              <a:spcBef>
                <a:spcPts val="0"/>
              </a:spcBef>
              <a:spcAft>
                <a:spcPts val="0"/>
              </a:spcAft>
              <a:defRPr kumimoji="0" sz="1871">
                <a:solidFill>
                  <a:prstClr val="black">
                    <a:tint val="75000"/>
                  </a:prstClr>
                </a:solidFill>
                <a:latin typeface="+mn-lt"/>
                <a:ea typeface="+mn-ea"/>
              </a:defRPr>
            </a:lvl1pPr>
          </a:lstStyle>
          <a:p>
            <a:pPr defTabSz="1425824">
              <a:defRPr/>
            </a:pPr>
            <a:fld id="{03DFA2C9-9F40-42BA-8B60-1DE2FCFAC13B}" type="datetime1">
              <a:rPr lang="zh-TW" altLang="en-US" smtClean="0"/>
              <a:t>2025/8/21</a:t>
            </a:fld>
            <a:endParaRPr lang="zh-TW" altLang="en-US"/>
          </a:p>
        </p:txBody>
      </p:sp>
      <p:sp>
        <p:nvSpPr>
          <p:cNvPr id="5" name="頁尾版面配置區 4"/>
          <p:cNvSpPr>
            <a:spLocks noGrp="1"/>
          </p:cNvSpPr>
          <p:nvPr>
            <p:ph type="ftr" sz="quarter" idx="3"/>
          </p:nvPr>
        </p:nvSpPr>
        <p:spPr>
          <a:xfrm>
            <a:off x="5166863" y="9911198"/>
            <a:ext cx="4788800" cy="569325"/>
          </a:xfrm>
          <a:prstGeom prst="rect">
            <a:avLst/>
          </a:prstGeom>
        </p:spPr>
        <p:txBody>
          <a:bodyPr vert="horz" lIns="91440" tIns="45720" rIns="91440" bIns="45720" rtlCol="0" anchor="ctr"/>
          <a:lstStyle>
            <a:lvl1pPr algn="ctr" eaLnBrk="1" fontAlgn="auto" hangingPunct="1">
              <a:spcBef>
                <a:spcPts val="0"/>
              </a:spcBef>
              <a:spcAft>
                <a:spcPts val="0"/>
              </a:spcAft>
              <a:defRPr kumimoji="0" sz="1871">
                <a:solidFill>
                  <a:prstClr val="black">
                    <a:tint val="75000"/>
                  </a:prstClr>
                </a:solidFill>
                <a:latin typeface="+mn-lt"/>
                <a:ea typeface="+mn-ea"/>
              </a:defRPr>
            </a:lvl1pPr>
          </a:lstStyle>
          <a:p>
            <a:pPr defTabSz="1425824">
              <a:defRPr/>
            </a:pPr>
            <a:endParaRPr lang="zh-TW" altLang="en-US"/>
          </a:p>
        </p:txBody>
      </p:sp>
      <p:sp>
        <p:nvSpPr>
          <p:cNvPr id="6" name="投影片編號版面配置區 5"/>
          <p:cNvSpPr>
            <a:spLocks noGrp="1"/>
          </p:cNvSpPr>
          <p:nvPr>
            <p:ph type="sldNum" sz="quarter" idx="4"/>
          </p:nvPr>
        </p:nvSpPr>
        <p:spPr>
          <a:xfrm>
            <a:off x="10837810" y="9911198"/>
            <a:ext cx="3528589" cy="5693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871">
                <a:solidFill>
                  <a:srgbClr val="898989"/>
                </a:solidFill>
                <a:latin typeface="Calibri" panose="020F0502020204030204" pitchFamily="34" charset="0"/>
              </a:defRPr>
            </a:lvl1pPr>
          </a:lstStyle>
          <a:p>
            <a:pPr defTabSz="1425824">
              <a:defRPr/>
            </a:pPr>
            <a:fld id="{5864BE31-57CC-4371-A676-212E8AB933FE}" type="slidenum">
              <a:rPr lang="zh-TW" altLang="en-US" smtClean="0">
                <a:ea typeface="新細明體" panose="02020500000000000000" pitchFamily="18" charset="-120"/>
              </a:rPr>
              <a:pPr defTabSz="1425824">
                <a:defRPr/>
              </a:pPr>
              <a:t>‹#›</a:t>
            </a:fld>
            <a:endParaRPr lang="zh-TW" altLang="en-US">
              <a:ea typeface="新細明體" panose="02020500000000000000" pitchFamily="18" charset="-120"/>
            </a:endParaRPr>
          </a:p>
        </p:txBody>
      </p:sp>
      <p:pic>
        <p:nvPicPr>
          <p:cNvPr id="205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087518" y="9950803"/>
            <a:ext cx="1606768" cy="5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151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5458" kern="1200">
          <a:solidFill>
            <a:schemeClr val="tx1"/>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5pPr>
      <a:lvl6pPr marL="712912"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6pPr>
      <a:lvl7pPr marL="1425824"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7pPr>
      <a:lvl8pPr marL="2138736"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8pPr>
      <a:lvl9pPr marL="2851648"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9pPr>
    </p:titleStyle>
    <p:bodyStyle>
      <a:lvl1pPr marL="534684" indent="-534684" algn="l" rtl="0" eaLnBrk="0" fontAlgn="base" hangingPunct="0">
        <a:spcBef>
          <a:spcPct val="20000"/>
        </a:spcBef>
        <a:spcAft>
          <a:spcPct val="0"/>
        </a:spcAft>
        <a:buFont typeface="Arial" panose="020B0604020202020204" pitchFamily="34" charset="0"/>
        <a:buChar char="•"/>
        <a:defRPr sz="4990" kern="1200">
          <a:solidFill>
            <a:schemeClr val="tx1"/>
          </a:solidFill>
          <a:latin typeface="Times New Roman" pitchFamily="18" charset="0"/>
          <a:ea typeface="標楷體" pitchFamily="65" charset="-120"/>
          <a:cs typeface="Times New Roman" pitchFamily="18" charset="0"/>
        </a:defRPr>
      </a:lvl1pPr>
      <a:lvl2pPr marL="1158482" indent="-445570" algn="l" rtl="0" eaLnBrk="0" fontAlgn="base" hangingPunct="0">
        <a:spcBef>
          <a:spcPct val="20000"/>
        </a:spcBef>
        <a:spcAft>
          <a:spcPct val="0"/>
        </a:spcAft>
        <a:buFont typeface="Arial" panose="020B0604020202020204" pitchFamily="34" charset="0"/>
        <a:buChar char="–"/>
        <a:defRPr sz="4366" kern="1200">
          <a:solidFill>
            <a:schemeClr val="tx1"/>
          </a:solidFill>
          <a:latin typeface="Times New Roman" pitchFamily="18" charset="0"/>
          <a:ea typeface="標楷體" pitchFamily="65" charset="-120"/>
          <a:cs typeface="Times New Roman" pitchFamily="18" charset="0"/>
        </a:defRPr>
      </a:lvl2pPr>
      <a:lvl3pPr marL="1782280" indent="-356456" algn="l" rtl="0" eaLnBrk="0" fontAlgn="base" hangingPunct="0">
        <a:spcBef>
          <a:spcPct val="20000"/>
        </a:spcBef>
        <a:spcAft>
          <a:spcPct val="0"/>
        </a:spcAft>
        <a:buFont typeface="Arial" panose="020B0604020202020204" pitchFamily="34" charset="0"/>
        <a:buChar char="•"/>
        <a:defRPr sz="3742" kern="1200">
          <a:solidFill>
            <a:schemeClr val="tx1"/>
          </a:solidFill>
          <a:latin typeface="Times New Roman" pitchFamily="18" charset="0"/>
          <a:ea typeface="標楷體" pitchFamily="65" charset="-120"/>
          <a:cs typeface="Times New Roman" pitchFamily="18" charset="0"/>
        </a:defRPr>
      </a:lvl3pPr>
      <a:lvl4pPr marL="2495192" indent="-356456" algn="l" rtl="0" eaLnBrk="0" fontAlgn="base" hangingPunct="0">
        <a:spcBef>
          <a:spcPct val="20000"/>
        </a:spcBef>
        <a:spcAft>
          <a:spcPct val="0"/>
        </a:spcAft>
        <a:buFont typeface="Arial" panose="020B0604020202020204" pitchFamily="34" charset="0"/>
        <a:buChar char="–"/>
        <a:defRPr sz="3119" kern="1200">
          <a:solidFill>
            <a:schemeClr val="tx1"/>
          </a:solidFill>
          <a:latin typeface="Times New Roman" pitchFamily="18" charset="0"/>
          <a:ea typeface="標楷體" pitchFamily="65" charset="-120"/>
          <a:cs typeface="Times New Roman" pitchFamily="18" charset="0"/>
        </a:defRPr>
      </a:lvl4pPr>
      <a:lvl5pPr marL="3208104" indent="-356456" algn="l" rtl="0" eaLnBrk="0" fontAlgn="base" hangingPunct="0">
        <a:spcBef>
          <a:spcPct val="20000"/>
        </a:spcBef>
        <a:spcAft>
          <a:spcPct val="0"/>
        </a:spcAft>
        <a:buFont typeface="Arial" panose="020B0604020202020204" pitchFamily="34" charset="0"/>
        <a:buChar char="»"/>
        <a:defRPr sz="3119" kern="1200">
          <a:solidFill>
            <a:schemeClr val="tx1"/>
          </a:solidFill>
          <a:latin typeface="Times New Roman" pitchFamily="18" charset="0"/>
          <a:ea typeface="標楷體" pitchFamily="65" charset="-120"/>
          <a:cs typeface="Times New Roman" pitchFamily="18" charset="0"/>
        </a:defRPr>
      </a:lvl5pPr>
      <a:lvl6pPr marL="3921016"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6pPr>
      <a:lvl7pPr marL="4633928"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7pPr>
      <a:lvl8pPr marL="5346840"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8pPr>
      <a:lvl9pPr marL="6059752"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9pPr>
    </p:bodyStyle>
    <p:otherStyle>
      <a:defPPr>
        <a:defRPr lang="zh-TW"/>
      </a:defPPr>
      <a:lvl1pPr marL="0" algn="l" defTabSz="1425824" rtl="0" eaLnBrk="1" latinLnBrk="0" hangingPunct="1">
        <a:defRPr sz="2807" kern="1200">
          <a:solidFill>
            <a:schemeClr val="tx1"/>
          </a:solidFill>
          <a:latin typeface="+mn-lt"/>
          <a:ea typeface="+mn-ea"/>
          <a:cs typeface="+mn-cs"/>
        </a:defRPr>
      </a:lvl1pPr>
      <a:lvl2pPr marL="712912" algn="l" defTabSz="1425824" rtl="0" eaLnBrk="1" latinLnBrk="0" hangingPunct="1">
        <a:defRPr sz="2807" kern="1200">
          <a:solidFill>
            <a:schemeClr val="tx1"/>
          </a:solidFill>
          <a:latin typeface="+mn-lt"/>
          <a:ea typeface="+mn-ea"/>
          <a:cs typeface="+mn-cs"/>
        </a:defRPr>
      </a:lvl2pPr>
      <a:lvl3pPr marL="1425824" algn="l" defTabSz="1425824" rtl="0" eaLnBrk="1" latinLnBrk="0" hangingPunct="1">
        <a:defRPr sz="2807" kern="1200">
          <a:solidFill>
            <a:schemeClr val="tx1"/>
          </a:solidFill>
          <a:latin typeface="+mn-lt"/>
          <a:ea typeface="+mn-ea"/>
          <a:cs typeface="+mn-cs"/>
        </a:defRPr>
      </a:lvl3pPr>
      <a:lvl4pPr marL="2138736" algn="l" defTabSz="1425824" rtl="0" eaLnBrk="1" latinLnBrk="0" hangingPunct="1">
        <a:defRPr sz="2807" kern="1200">
          <a:solidFill>
            <a:schemeClr val="tx1"/>
          </a:solidFill>
          <a:latin typeface="+mn-lt"/>
          <a:ea typeface="+mn-ea"/>
          <a:cs typeface="+mn-cs"/>
        </a:defRPr>
      </a:lvl4pPr>
      <a:lvl5pPr marL="2851648" algn="l" defTabSz="1425824" rtl="0" eaLnBrk="1" latinLnBrk="0" hangingPunct="1">
        <a:defRPr sz="2807" kern="1200">
          <a:solidFill>
            <a:schemeClr val="tx1"/>
          </a:solidFill>
          <a:latin typeface="+mn-lt"/>
          <a:ea typeface="+mn-ea"/>
          <a:cs typeface="+mn-cs"/>
        </a:defRPr>
      </a:lvl5pPr>
      <a:lvl6pPr marL="3564560" algn="l" defTabSz="1425824" rtl="0" eaLnBrk="1" latinLnBrk="0" hangingPunct="1">
        <a:defRPr sz="2807" kern="1200">
          <a:solidFill>
            <a:schemeClr val="tx1"/>
          </a:solidFill>
          <a:latin typeface="+mn-lt"/>
          <a:ea typeface="+mn-ea"/>
          <a:cs typeface="+mn-cs"/>
        </a:defRPr>
      </a:lvl6pPr>
      <a:lvl7pPr marL="4277472" algn="l" defTabSz="1425824" rtl="0" eaLnBrk="1" latinLnBrk="0" hangingPunct="1">
        <a:defRPr sz="2807" kern="1200">
          <a:solidFill>
            <a:schemeClr val="tx1"/>
          </a:solidFill>
          <a:latin typeface="+mn-lt"/>
          <a:ea typeface="+mn-ea"/>
          <a:cs typeface="+mn-cs"/>
        </a:defRPr>
      </a:lvl7pPr>
      <a:lvl8pPr marL="4990384" algn="l" defTabSz="1425824" rtl="0" eaLnBrk="1" latinLnBrk="0" hangingPunct="1">
        <a:defRPr sz="2807" kern="1200">
          <a:solidFill>
            <a:schemeClr val="tx1"/>
          </a:solidFill>
          <a:latin typeface="+mn-lt"/>
          <a:ea typeface="+mn-ea"/>
          <a:cs typeface="+mn-cs"/>
        </a:defRPr>
      </a:lvl8pPr>
      <a:lvl9pPr marL="5703296" algn="l" defTabSz="1425824" rtl="0" eaLnBrk="1" latinLnBrk="0" hangingPunct="1">
        <a:defRPr sz="28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0" y="1"/>
            <a:ext cx="15122525"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1" name="文字版面配置區 2"/>
          <p:cNvSpPr>
            <a:spLocks noGrp="1"/>
          </p:cNvSpPr>
          <p:nvPr>
            <p:ph type="body" idx="1"/>
          </p:nvPr>
        </p:nvSpPr>
        <p:spPr bwMode="auto">
          <a:xfrm>
            <a:off x="756126" y="2495127"/>
            <a:ext cx="13610273" cy="70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6126" y="9911198"/>
            <a:ext cx="3528589" cy="569325"/>
          </a:xfrm>
          <a:prstGeom prst="rect">
            <a:avLst/>
          </a:prstGeom>
        </p:spPr>
        <p:txBody>
          <a:bodyPr vert="horz" lIns="91440" tIns="45720" rIns="91440" bIns="45720" rtlCol="0" anchor="ctr"/>
          <a:lstStyle>
            <a:lvl1pPr algn="l" eaLnBrk="1" fontAlgn="auto" hangingPunct="1">
              <a:spcBef>
                <a:spcPts val="0"/>
              </a:spcBef>
              <a:spcAft>
                <a:spcPts val="0"/>
              </a:spcAft>
              <a:defRPr kumimoji="0" sz="1871">
                <a:solidFill>
                  <a:prstClr val="black">
                    <a:tint val="75000"/>
                  </a:prstClr>
                </a:solidFill>
                <a:latin typeface="+mn-lt"/>
                <a:ea typeface="+mn-ea"/>
              </a:defRPr>
            </a:lvl1pPr>
          </a:lstStyle>
          <a:p>
            <a:pPr defTabSz="1425824">
              <a:defRPr/>
            </a:pPr>
            <a:fld id="{07AFF497-4763-4F0A-934A-6D72D95FFF79}" type="datetime1">
              <a:rPr lang="zh-TW" altLang="en-US" smtClean="0"/>
              <a:t>2025/8/21</a:t>
            </a:fld>
            <a:endParaRPr lang="zh-TW" altLang="en-US"/>
          </a:p>
        </p:txBody>
      </p:sp>
      <p:sp>
        <p:nvSpPr>
          <p:cNvPr id="5" name="頁尾版面配置區 4"/>
          <p:cNvSpPr>
            <a:spLocks noGrp="1"/>
          </p:cNvSpPr>
          <p:nvPr>
            <p:ph type="ftr" sz="quarter" idx="3"/>
          </p:nvPr>
        </p:nvSpPr>
        <p:spPr>
          <a:xfrm>
            <a:off x="5166863" y="9911198"/>
            <a:ext cx="4788800" cy="569325"/>
          </a:xfrm>
          <a:prstGeom prst="rect">
            <a:avLst/>
          </a:prstGeom>
        </p:spPr>
        <p:txBody>
          <a:bodyPr vert="horz" lIns="91440" tIns="45720" rIns="91440" bIns="45720" rtlCol="0" anchor="ctr"/>
          <a:lstStyle>
            <a:lvl1pPr algn="ctr" eaLnBrk="1" fontAlgn="auto" hangingPunct="1">
              <a:spcBef>
                <a:spcPts val="0"/>
              </a:spcBef>
              <a:spcAft>
                <a:spcPts val="0"/>
              </a:spcAft>
              <a:defRPr kumimoji="0" sz="1871">
                <a:solidFill>
                  <a:prstClr val="black">
                    <a:tint val="75000"/>
                  </a:prstClr>
                </a:solidFill>
                <a:latin typeface="+mn-lt"/>
                <a:ea typeface="+mn-ea"/>
              </a:defRPr>
            </a:lvl1pPr>
          </a:lstStyle>
          <a:p>
            <a:pPr defTabSz="1425824">
              <a:defRPr/>
            </a:pPr>
            <a:endParaRPr lang="zh-TW" altLang="en-US"/>
          </a:p>
        </p:txBody>
      </p:sp>
      <p:sp>
        <p:nvSpPr>
          <p:cNvPr id="6" name="投影片編號版面配置區 5"/>
          <p:cNvSpPr>
            <a:spLocks noGrp="1"/>
          </p:cNvSpPr>
          <p:nvPr>
            <p:ph type="sldNum" sz="quarter" idx="4"/>
          </p:nvPr>
        </p:nvSpPr>
        <p:spPr>
          <a:xfrm>
            <a:off x="10837810" y="9911198"/>
            <a:ext cx="3528589" cy="5693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871">
                <a:solidFill>
                  <a:srgbClr val="898989"/>
                </a:solidFill>
                <a:latin typeface="Calibri" panose="020F0502020204030204" pitchFamily="34" charset="0"/>
              </a:defRPr>
            </a:lvl1pPr>
          </a:lstStyle>
          <a:p>
            <a:pPr defTabSz="1425824">
              <a:defRPr/>
            </a:pPr>
            <a:fld id="{5864BE31-57CC-4371-A676-212E8AB933FE}" type="slidenum">
              <a:rPr lang="zh-TW" altLang="en-US" smtClean="0">
                <a:ea typeface="新細明體" panose="02020500000000000000" pitchFamily="18" charset="-120"/>
              </a:rPr>
              <a:pPr defTabSz="1425824">
                <a:defRPr/>
              </a:pPr>
              <a:t>‹#›</a:t>
            </a:fld>
            <a:endParaRPr lang="zh-TW" altLang="en-US">
              <a:ea typeface="新細明體" panose="02020500000000000000" pitchFamily="18" charset="-120"/>
            </a:endParaRPr>
          </a:p>
        </p:txBody>
      </p:sp>
      <p:pic>
        <p:nvPicPr>
          <p:cNvPr id="205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087518" y="9950803"/>
            <a:ext cx="1606768" cy="5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8440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sz="5458" kern="1200">
          <a:solidFill>
            <a:schemeClr val="tx1"/>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5458">
          <a:solidFill>
            <a:schemeClr val="tx1"/>
          </a:solidFill>
          <a:latin typeface="Times New Roman" pitchFamily="18" charset="0"/>
          <a:ea typeface="標楷體" pitchFamily="65" charset="-120"/>
          <a:cs typeface="Times New Roman" pitchFamily="18" charset="0"/>
        </a:defRPr>
      </a:lvl5pPr>
      <a:lvl6pPr marL="712912"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6pPr>
      <a:lvl7pPr marL="1425824"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7pPr>
      <a:lvl8pPr marL="2138736"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8pPr>
      <a:lvl9pPr marL="2851648" algn="ctr" rtl="0" fontAlgn="base">
        <a:spcBef>
          <a:spcPct val="0"/>
        </a:spcBef>
        <a:spcAft>
          <a:spcPct val="0"/>
        </a:spcAft>
        <a:defRPr sz="5458">
          <a:solidFill>
            <a:schemeClr val="tx1"/>
          </a:solidFill>
          <a:latin typeface="Times New Roman" pitchFamily="18" charset="0"/>
          <a:ea typeface="標楷體" pitchFamily="65" charset="-120"/>
          <a:cs typeface="Times New Roman" pitchFamily="18" charset="0"/>
        </a:defRPr>
      </a:lvl9pPr>
    </p:titleStyle>
    <p:bodyStyle>
      <a:lvl1pPr marL="534684" indent="-534684" algn="l" rtl="0" eaLnBrk="0" fontAlgn="base" hangingPunct="0">
        <a:spcBef>
          <a:spcPct val="20000"/>
        </a:spcBef>
        <a:spcAft>
          <a:spcPct val="0"/>
        </a:spcAft>
        <a:buFont typeface="Arial" panose="020B0604020202020204" pitchFamily="34" charset="0"/>
        <a:buChar char="•"/>
        <a:defRPr sz="4990" kern="1200">
          <a:solidFill>
            <a:schemeClr val="tx1"/>
          </a:solidFill>
          <a:latin typeface="Times New Roman" pitchFamily="18" charset="0"/>
          <a:ea typeface="標楷體" pitchFamily="65" charset="-120"/>
          <a:cs typeface="Times New Roman" pitchFamily="18" charset="0"/>
        </a:defRPr>
      </a:lvl1pPr>
      <a:lvl2pPr marL="1158482" indent="-445570" algn="l" rtl="0" eaLnBrk="0" fontAlgn="base" hangingPunct="0">
        <a:spcBef>
          <a:spcPct val="20000"/>
        </a:spcBef>
        <a:spcAft>
          <a:spcPct val="0"/>
        </a:spcAft>
        <a:buFont typeface="Arial" panose="020B0604020202020204" pitchFamily="34" charset="0"/>
        <a:buChar char="–"/>
        <a:defRPr sz="4366" kern="1200">
          <a:solidFill>
            <a:schemeClr val="tx1"/>
          </a:solidFill>
          <a:latin typeface="Times New Roman" pitchFamily="18" charset="0"/>
          <a:ea typeface="標楷體" pitchFamily="65" charset="-120"/>
          <a:cs typeface="Times New Roman" pitchFamily="18" charset="0"/>
        </a:defRPr>
      </a:lvl2pPr>
      <a:lvl3pPr marL="1782280" indent="-356456" algn="l" rtl="0" eaLnBrk="0" fontAlgn="base" hangingPunct="0">
        <a:spcBef>
          <a:spcPct val="20000"/>
        </a:spcBef>
        <a:spcAft>
          <a:spcPct val="0"/>
        </a:spcAft>
        <a:buFont typeface="Arial" panose="020B0604020202020204" pitchFamily="34" charset="0"/>
        <a:buChar char="•"/>
        <a:defRPr sz="3742" kern="1200">
          <a:solidFill>
            <a:schemeClr val="tx1"/>
          </a:solidFill>
          <a:latin typeface="Times New Roman" pitchFamily="18" charset="0"/>
          <a:ea typeface="標楷體" pitchFamily="65" charset="-120"/>
          <a:cs typeface="Times New Roman" pitchFamily="18" charset="0"/>
        </a:defRPr>
      </a:lvl3pPr>
      <a:lvl4pPr marL="2495192" indent="-356456" algn="l" rtl="0" eaLnBrk="0" fontAlgn="base" hangingPunct="0">
        <a:spcBef>
          <a:spcPct val="20000"/>
        </a:spcBef>
        <a:spcAft>
          <a:spcPct val="0"/>
        </a:spcAft>
        <a:buFont typeface="Arial" panose="020B0604020202020204" pitchFamily="34" charset="0"/>
        <a:buChar char="–"/>
        <a:defRPr sz="3119" kern="1200">
          <a:solidFill>
            <a:schemeClr val="tx1"/>
          </a:solidFill>
          <a:latin typeface="Times New Roman" pitchFamily="18" charset="0"/>
          <a:ea typeface="標楷體" pitchFamily="65" charset="-120"/>
          <a:cs typeface="Times New Roman" pitchFamily="18" charset="0"/>
        </a:defRPr>
      </a:lvl4pPr>
      <a:lvl5pPr marL="3208104" indent="-356456" algn="l" rtl="0" eaLnBrk="0" fontAlgn="base" hangingPunct="0">
        <a:spcBef>
          <a:spcPct val="20000"/>
        </a:spcBef>
        <a:spcAft>
          <a:spcPct val="0"/>
        </a:spcAft>
        <a:buFont typeface="Arial" panose="020B0604020202020204" pitchFamily="34" charset="0"/>
        <a:buChar char="»"/>
        <a:defRPr sz="3119" kern="1200">
          <a:solidFill>
            <a:schemeClr val="tx1"/>
          </a:solidFill>
          <a:latin typeface="Times New Roman" pitchFamily="18" charset="0"/>
          <a:ea typeface="標楷體" pitchFamily="65" charset="-120"/>
          <a:cs typeface="Times New Roman" pitchFamily="18" charset="0"/>
        </a:defRPr>
      </a:lvl5pPr>
      <a:lvl6pPr marL="3921016"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6pPr>
      <a:lvl7pPr marL="4633928"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7pPr>
      <a:lvl8pPr marL="5346840"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8pPr>
      <a:lvl9pPr marL="6059752" indent="-356456" algn="l" defTabSz="1425824" rtl="0" eaLnBrk="1" latinLnBrk="0" hangingPunct="1">
        <a:spcBef>
          <a:spcPct val="20000"/>
        </a:spcBef>
        <a:buFont typeface="Arial" pitchFamily="34" charset="0"/>
        <a:buChar char="•"/>
        <a:defRPr sz="3119" kern="1200">
          <a:solidFill>
            <a:schemeClr val="tx1"/>
          </a:solidFill>
          <a:latin typeface="+mn-lt"/>
          <a:ea typeface="+mn-ea"/>
          <a:cs typeface="+mn-cs"/>
        </a:defRPr>
      </a:lvl9pPr>
    </p:bodyStyle>
    <p:otherStyle>
      <a:defPPr>
        <a:defRPr lang="zh-TW"/>
      </a:defPPr>
      <a:lvl1pPr marL="0" algn="l" defTabSz="1425824" rtl="0" eaLnBrk="1" latinLnBrk="0" hangingPunct="1">
        <a:defRPr sz="2807" kern="1200">
          <a:solidFill>
            <a:schemeClr val="tx1"/>
          </a:solidFill>
          <a:latin typeface="+mn-lt"/>
          <a:ea typeface="+mn-ea"/>
          <a:cs typeface="+mn-cs"/>
        </a:defRPr>
      </a:lvl1pPr>
      <a:lvl2pPr marL="712912" algn="l" defTabSz="1425824" rtl="0" eaLnBrk="1" latinLnBrk="0" hangingPunct="1">
        <a:defRPr sz="2807" kern="1200">
          <a:solidFill>
            <a:schemeClr val="tx1"/>
          </a:solidFill>
          <a:latin typeface="+mn-lt"/>
          <a:ea typeface="+mn-ea"/>
          <a:cs typeface="+mn-cs"/>
        </a:defRPr>
      </a:lvl2pPr>
      <a:lvl3pPr marL="1425824" algn="l" defTabSz="1425824" rtl="0" eaLnBrk="1" latinLnBrk="0" hangingPunct="1">
        <a:defRPr sz="2807" kern="1200">
          <a:solidFill>
            <a:schemeClr val="tx1"/>
          </a:solidFill>
          <a:latin typeface="+mn-lt"/>
          <a:ea typeface="+mn-ea"/>
          <a:cs typeface="+mn-cs"/>
        </a:defRPr>
      </a:lvl3pPr>
      <a:lvl4pPr marL="2138736" algn="l" defTabSz="1425824" rtl="0" eaLnBrk="1" latinLnBrk="0" hangingPunct="1">
        <a:defRPr sz="2807" kern="1200">
          <a:solidFill>
            <a:schemeClr val="tx1"/>
          </a:solidFill>
          <a:latin typeface="+mn-lt"/>
          <a:ea typeface="+mn-ea"/>
          <a:cs typeface="+mn-cs"/>
        </a:defRPr>
      </a:lvl4pPr>
      <a:lvl5pPr marL="2851648" algn="l" defTabSz="1425824" rtl="0" eaLnBrk="1" latinLnBrk="0" hangingPunct="1">
        <a:defRPr sz="2807" kern="1200">
          <a:solidFill>
            <a:schemeClr val="tx1"/>
          </a:solidFill>
          <a:latin typeface="+mn-lt"/>
          <a:ea typeface="+mn-ea"/>
          <a:cs typeface="+mn-cs"/>
        </a:defRPr>
      </a:lvl5pPr>
      <a:lvl6pPr marL="3564560" algn="l" defTabSz="1425824" rtl="0" eaLnBrk="1" latinLnBrk="0" hangingPunct="1">
        <a:defRPr sz="2807" kern="1200">
          <a:solidFill>
            <a:schemeClr val="tx1"/>
          </a:solidFill>
          <a:latin typeface="+mn-lt"/>
          <a:ea typeface="+mn-ea"/>
          <a:cs typeface="+mn-cs"/>
        </a:defRPr>
      </a:lvl6pPr>
      <a:lvl7pPr marL="4277472" algn="l" defTabSz="1425824" rtl="0" eaLnBrk="1" latinLnBrk="0" hangingPunct="1">
        <a:defRPr sz="2807" kern="1200">
          <a:solidFill>
            <a:schemeClr val="tx1"/>
          </a:solidFill>
          <a:latin typeface="+mn-lt"/>
          <a:ea typeface="+mn-ea"/>
          <a:cs typeface="+mn-cs"/>
        </a:defRPr>
      </a:lvl7pPr>
      <a:lvl8pPr marL="4990384" algn="l" defTabSz="1425824" rtl="0" eaLnBrk="1" latinLnBrk="0" hangingPunct="1">
        <a:defRPr sz="2807" kern="1200">
          <a:solidFill>
            <a:schemeClr val="tx1"/>
          </a:solidFill>
          <a:latin typeface="+mn-lt"/>
          <a:ea typeface="+mn-ea"/>
          <a:cs typeface="+mn-cs"/>
        </a:defRPr>
      </a:lvl8pPr>
      <a:lvl9pPr marL="5703296" algn="l" defTabSz="1425824"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923AEBF-A666-43E3-AA7D-6DC1E47C53F4}"/>
              </a:ext>
            </a:extLst>
          </p:cNvPr>
          <p:cNvSpPr>
            <a:spLocks noGrp="1"/>
          </p:cNvSpPr>
          <p:nvPr>
            <p:ph type="sldNum" sz="quarter" idx="12"/>
          </p:nvPr>
        </p:nvSpPr>
        <p:spPr/>
        <p:txBody>
          <a:bodyPr/>
          <a:lstStyle/>
          <a:p>
            <a:pPr>
              <a:defRPr/>
            </a:pPr>
            <a:fld id="{38C49ACC-896D-4AB5-ABD1-19338B366D54}" type="slidenum">
              <a:rPr lang="zh-TW" altLang="en-US" smtClean="0"/>
              <a:pPr>
                <a:defRPr/>
              </a:pPr>
              <a:t>1</a:t>
            </a:fld>
            <a:endParaRPr lang="zh-TW" altLang="en-US"/>
          </a:p>
        </p:txBody>
      </p:sp>
      <p:pic>
        <p:nvPicPr>
          <p:cNvPr id="5" name="圖片 1">
            <a:extLst>
              <a:ext uri="{FF2B5EF4-FFF2-40B4-BE49-F238E27FC236}">
                <a16:creationId xmlns:a16="http://schemas.microsoft.com/office/drawing/2014/main" id="{5D89D0F0-F9E2-4A63-A088-8584AD5A006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40000" contrast="-20000"/>
                    </a14:imgEffect>
                  </a14:imgLayer>
                </a14:imgProps>
              </a:ext>
              <a:ext uri="{28A0092B-C50C-407E-A947-70E740481C1C}">
                <a14:useLocalDpi xmlns:a14="http://schemas.microsoft.com/office/drawing/2010/main" val="0"/>
              </a:ext>
            </a:extLst>
          </a:blip>
          <a:srcRect l="9" t="41" r="37"/>
          <a:stretch/>
        </p:blipFill>
        <p:spPr bwMode="auto">
          <a:xfrm>
            <a:off x="0" y="978215"/>
            <a:ext cx="15122525" cy="97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DF93E46F-3C7F-465F-AC94-ED83F5C644A8}"/>
              </a:ext>
            </a:extLst>
          </p:cNvPr>
          <p:cNvSpPr/>
          <p:nvPr/>
        </p:nvSpPr>
        <p:spPr>
          <a:xfrm>
            <a:off x="3519129" y="1393805"/>
            <a:ext cx="8084264" cy="2800767"/>
          </a:xfrm>
          <a:prstGeom prst="rect">
            <a:avLst/>
          </a:prstGeom>
        </p:spPr>
        <p:txBody>
          <a:bodyPr wrap="none">
            <a:spAutoFit/>
          </a:bodyPr>
          <a:lstStyle/>
          <a:p>
            <a:pPr algn="ctr">
              <a:buClr>
                <a:srgbClr val="0BD0D9"/>
              </a:buClr>
              <a:buSzPct val="95000"/>
              <a:buNone/>
            </a:pPr>
            <a:r>
              <a:rPr kumimoji="0" lang="en-US" altLang="zh-TW"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114</a:t>
            </a:r>
            <a:r>
              <a:rPr kumimoji="0" lang="zh-TW" altLang="en-US"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年度</a:t>
            </a:r>
            <a:r>
              <a:rPr kumimoji="0" lang="en-US" altLang="zh-TW"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
            </a:r>
            <a:br>
              <a:rPr kumimoji="0" lang="en-US" altLang="zh-TW"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br>
            <a:r>
              <a:rPr kumimoji="0" lang="zh-TW" altLang="en-US"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新進教師座談會</a:t>
            </a:r>
            <a:endParaRPr kumimoji="0" lang="fr-CA" altLang="zh-TW"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pic>
        <p:nvPicPr>
          <p:cNvPr id="10" name="圖片 9">
            <a:extLst>
              <a:ext uri="{FF2B5EF4-FFF2-40B4-BE49-F238E27FC236}">
                <a16:creationId xmlns:a16="http://schemas.microsoft.com/office/drawing/2014/main" id="{0130E73D-BD88-4A56-A373-D81F77500FC0}"/>
              </a:ext>
            </a:extLst>
          </p:cNvPr>
          <p:cNvPicPr>
            <a:picLocks noChangeAspect="1"/>
          </p:cNvPicPr>
          <p:nvPr/>
        </p:nvPicPr>
        <p:blipFill>
          <a:blip r:embed="rId4"/>
          <a:stretch>
            <a:fillRect/>
          </a:stretch>
        </p:blipFill>
        <p:spPr>
          <a:xfrm>
            <a:off x="11234768" y="9266073"/>
            <a:ext cx="3670211" cy="1049185"/>
          </a:xfrm>
          <a:prstGeom prst="rect">
            <a:avLst/>
          </a:prstGeom>
          <a:effectLst>
            <a:innerShdw blurRad="114300">
              <a:prstClr val="black"/>
            </a:innerShdw>
          </a:effectLst>
        </p:spPr>
      </p:pic>
      <p:sp>
        <p:nvSpPr>
          <p:cNvPr id="7" name="矩形 6">
            <a:extLst>
              <a:ext uri="{FF2B5EF4-FFF2-40B4-BE49-F238E27FC236}">
                <a16:creationId xmlns:a16="http://schemas.microsoft.com/office/drawing/2014/main" id="{488480F1-860E-47E4-9E69-3EB59B24A3F2}"/>
              </a:ext>
            </a:extLst>
          </p:cNvPr>
          <p:cNvSpPr/>
          <p:nvPr/>
        </p:nvSpPr>
        <p:spPr>
          <a:xfrm>
            <a:off x="217546" y="9299595"/>
            <a:ext cx="6340197" cy="1015663"/>
          </a:xfrm>
          <a:prstGeom prst="rect">
            <a:avLst/>
          </a:prstGeom>
        </p:spPr>
        <p:txBody>
          <a:bodyPr wrap="none">
            <a:spAutoFit/>
          </a:bodyPr>
          <a:lstStyle/>
          <a:p>
            <a:pPr algn="ctr">
              <a:buClr>
                <a:srgbClr val="0BD0D9"/>
              </a:buClr>
              <a:buSzPct val="95000"/>
              <a:buNone/>
            </a:pPr>
            <a:r>
              <a:rPr kumimoji="0" lang="zh-TW" altLang="en-US" sz="6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宣講單位：總務處</a:t>
            </a:r>
            <a:endParaRPr kumimoji="0" lang="fr-CA" altLang="zh-TW" sz="6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595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B6FDF36-1C5C-4FDA-B84E-E0FB00CC33A4}" type="slidenum">
              <a:rPr lang="zh-TW" altLang="en-US" smtClean="0"/>
              <a:pPr>
                <a:defRPr/>
              </a:pPr>
              <a:t>10</a:t>
            </a:fld>
            <a:endParaRPr lang="zh-TW" altLang="en-US"/>
          </a:p>
        </p:txBody>
      </p:sp>
      <p:sp>
        <p:nvSpPr>
          <p:cNvPr id="10" name="圓角矩形 9"/>
          <p:cNvSpPr/>
          <p:nvPr/>
        </p:nvSpPr>
        <p:spPr>
          <a:xfrm>
            <a:off x="8764166" y="6950573"/>
            <a:ext cx="343687" cy="22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32">
              <a:solidFill>
                <a:prstClr val="white"/>
              </a:solidFill>
            </a:endParaRPr>
          </a:p>
        </p:txBody>
      </p:sp>
      <p:sp>
        <p:nvSpPr>
          <p:cNvPr id="12" name="文本框 12"/>
          <p:cNvSpPr txBox="1"/>
          <p:nvPr/>
        </p:nvSpPr>
        <p:spPr>
          <a:xfrm>
            <a:off x="1947709" y="2521521"/>
            <a:ext cx="5728116" cy="97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148" rIns="60148">
            <a:spAutoFit/>
          </a:bodyPr>
          <a:lstStyle>
            <a:lvl1pPr>
              <a:defRPr sz="2800" b="1">
                <a:solidFill>
                  <a:srgbClr val="0D0D0D"/>
                </a:solidFill>
                <a:latin typeface="微軟正黑體"/>
                <a:ea typeface="微軟正黑體"/>
                <a:cs typeface="微軟正黑體"/>
                <a:sym typeface="微軟正黑體"/>
              </a:defRPr>
            </a:lvl1pPr>
          </a:lstStyle>
          <a:p>
            <a:pPr marL="496289" indent="-496289">
              <a:lnSpc>
                <a:spcPct val="150000"/>
              </a:lnSpc>
              <a:tabLst>
                <a:tab pos="496289" algn="l"/>
              </a:tabLst>
            </a:pPr>
            <a:endParaRPr lang="en-US" altLang="zh-TW" sz="3819"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11" name="组合 26">
            <a:extLst>
              <a:ext uri="{FF2B5EF4-FFF2-40B4-BE49-F238E27FC236}">
                <a16:creationId xmlns:a16="http://schemas.microsoft.com/office/drawing/2014/main" id="{B0F4ED75-F6E9-43AA-8004-3A1563971EFE}"/>
              </a:ext>
            </a:extLst>
          </p:cNvPr>
          <p:cNvGrpSpPr/>
          <p:nvPr/>
        </p:nvGrpSpPr>
        <p:grpSpPr>
          <a:xfrm>
            <a:off x="535056" y="1093491"/>
            <a:ext cx="8448173" cy="875937"/>
            <a:chOff x="323528" y="0"/>
            <a:chExt cx="2923751" cy="578162"/>
          </a:xfrm>
        </p:grpSpPr>
        <p:sp>
          <p:nvSpPr>
            <p:cNvPr id="13" name="TextBox 86">
              <a:extLst>
                <a:ext uri="{FF2B5EF4-FFF2-40B4-BE49-F238E27FC236}">
                  <a16:creationId xmlns:a16="http://schemas.microsoft.com/office/drawing/2014/main" id="{A8F0B5A6-A17D-4ED5-9E35-9F8A96509519}"/>
                </a:ext>
              </a:extLst>
            </p:cNvPr>
            <p:cNvSpPr txBox="1"/>
            <p:nvPr/>
          </p:nvSpPr>
          <p:spPr>
            <a:xfrm>
              <a:off x="418731" y="58248"/>
              <a:ext cx="2828548"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a:t>
              </a:r>
              <a:r>
                <a:rPr lang="zh-TW" altLang="en-US" sz="3969" b="1">
                  <a:latin typeface="微軟正黑體" panose="020B0604030504040204" pitchFamily="34" charset="-120"/>
                  <a:ea typeface="微軟正黑體" panose="020B0604030504040204" pitchFamily="34" charset="-120"/>
                </a:rPr>
                <a:t>區</a:t>
              </a:r>
              <a:r>
                <a:rPr lang="en-US" altLang="zh-TW" sz="3969" b="1">
                  <a:latin typeface="微軟正黑體" panose="020B0604030504040204" pitchFamily="34" charset="-120"/>
                  <a:ea typeface="微軟正黑體" panose="020B0604030504040204" pitchFamily="34" charset="-120"/>
                </a:rPr>
                <a:t>-</a:t>
              </a:r>
              <a:r>
                <a:rPr lang="zh-TW" altLang="en-US" sz="3969" b="1">
                  <a:latin typeface="微軟正黑體" panose="020B0604030504040204" pitchFamily="34" charset="-120"/>
                  <a:ea typeface="微軟正黑體" panose="020B0604030504040204" pitchFamily="34" charset="-120"/>
                </a:rPr>
                <a:t>整體規劃</a:t>
              </a:r>
              <a:endParaRPr lang="zh-TW" altLang="en-US" sz="3969"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97425E5F-313D-4731-9714-F7DA59195986}"/>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pic>
        <p:nvPicPr>
          <p:cNvPr id="2" name="圖片 1">
            <a:extLst>
              <a:ext uri="{FF2B5EF4-FFF2-40B4-BE49-F238E27FC236}">
                <a16:creationId xmlns:a16="http://schemas.microsoft.com/office/drawing/2014/main" id="{B77EA562-B75B-4F0E-8412-D16349CB755C}"/>
              </a:ext>
            </a:extLst>
          </p:cNvPr>
          <p:cNvPicPr>
            <a:picLocks noChangeAspect="1"/>
          </p:cNvPicPr>
          <p:nvPr/>
        </p:nvPicPr>
        <p:blipFill>
          <a:blip r:embed="rId3"/>
          <a:stretch>
            <a:fillRect/>
          </a:stretch>
        </p:blipFill>
        <p:spPr>
          <a:xfrm>
            <a:off x="5473030" y="1280708"/>
            <a:ext cx="6192688" cy="8230953"/>
          </a:xfrm>
          <a:prstGeom prst="rect">
            <a:avLst/>
          </a:prstGeom>
        </p:spPr>
      </p:pic>
    </p:spTree>
    <p:extLst>
      <p:ext uri="{BB962C8B-B14F-4D97-AF65-F5344CB8AC3E}">
        <p14:creationId xmlns:p14="http://schemas.microsoft.com/office/powerpoint/2010/main" val="75183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B6FDF36-1C5C-4FDA-B84E-E0FB00CC33A4}" type="slidenum">
              <a:rPr lang="zh-TW" altLang="en-US" smtClean="0"/>
              <a:pPr>
                <a:defRPr/>
              </a:pPr>
              <a:t>11</a:t>
            </a:fld>
            <a:endParaRPr lang="zh-TW" altLang="en-US"/>
          </a:p>
        </p:txBody>
      </p:sp>
      <p:sp>
        <p:nvSpPr>
          <p:cNvPr id="10" name="圓角矩形 9"/>
          <p:cNvSpPr/>
          <p:nvPr/>
        </p:nvSpPr>
        <p:spPr>
          <a:xfrm>
            <a:off x="8764166" y="6950573"/>
            <a:ext cx="343687" cy="22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32">
              <a:solidFill>
                <a:prstClr val="white"/>
              </a:solidFill>
            </a:endParaRPr>
          </a:p>
        </p:txBody>
      </p:sp>
      <p:sp>
        <p:nvSpPr>
          <p:cNvPr id="12" name="文本框 12"/>
          <p:cNvSpPr txBox="1"/>
          <p:nvPr/>
        </p:nvSpPr>
        <p:spPr>
          <a:xfrm>
            <a:off x="1947709" y="2521521"/>
            <a:ext cx="5728116" cy="97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148" rIns="60148">
            <a:spAutoFit/>
          </a:bodyPr>
          <a:lstStyle>
            <a:lvl1pPr>
              <a:defRPr sz="2800" b="1">
                <a:solidFill>
                  <a:srgbClr val="0D0D0D"/>
                </a:solidFill>
                <a:latin typeface="微軟正黑體"/>
                <a:ea typeface="微軟正黑體"/>
                <a:cs typeface="微軟正黑體"/>
                <a:sym typeface="微軟正黑體"/>
              </a:defRPr>
            </a:lvl1pPr>
          </a:lstStyle>
          <a:p>
            <a:pPr marL="496289" indent="-496289">
              <a:lnSpc>
                <a:spcPct val="150000"/>
              </a:lnSpc>
              <a:tabLst>
                <a:tab pos="496289" algn="l"/>
              </a:tabLst>
            </a:pPr>
            <a:endParaRPr lang="en-US" altLang="zh-TW" sz="3819"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11" name="组合 26">
            <a:extLst>
              <a:ext uri="{FF2B5EF4-FFF2-40B4-BE49-F238E27FC236}">
                <a16:creationId xmlns:a16="http://schemas.microsoft.com/office/drawing/2014/main" id="{B0F4ED75-F6E9-43AA-8004-3A1563971EFE}"/>
              </a:ext>
            </a:extLst>
          </p:cNvPr>
          <p:cNvGrpSpPr/>
          <p:nvPr/>
        </p:nvGrpSpPr>
        <p:grpSpPr>
          <a:xfrm>
            <a:off x="535056" y="1093491"/>
            <a:ext cx="8448173" cy="875937"/>
            <a:chOff x="323528" y="0"/>
            <a:chExt cx="2923751" cy="578162"/>
          </a:xfrm>
        </p:grpSpPr>
        <p:sp>
          <p:nvSpPr>
            <p:cNvPr id="13" name="TextBox 86">
              <a:extLst>
                <a:ext uri="{FF2B5EF4-FFF2-40B4-BE49-F238E27FC236}">
                  <a16:creationId xmlns:a16="http://schemas.microsoft.com/office/drawing/2014/main" id="{A8F0B5A6-A17D-4ED5-9E35-9F8A96509519}"/>
                </a:ext>
              </a:extLst>
            </p:cNvPr>
            <p:cNvSpPr txBox="1"/>
            <p:nvPr/>
          </p:nvSpPr>
          <p:spPr>
            <a:xfrm>
              <a:off x="418731" y="58248"/>
              <a:ext cx="2828548"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a:t>
              </a:r>
              <a:r>
                <a:rPr lang="zh-TW" altLang="en-US" sz="3969" b="1">
                  <a:latin typeface="微軟正黑體" panose="020B0604030504040204" pitchFamily="34" charset="-120"/>
                  <a:ea typeface="微軟正黑體" panose="020B0604030504040204" pitchFamily="34" charset="-120"/>
                </a:rPr>
                <a:t>區</a:t>
              </a:r>
              <a:r>
                <a:rPr lang="en-US" altLang="zh-TW" sz="3969" b="1">
                  <a:latin typeface="微軟正黑體" panose="020B0604030504040204" pitchFamily="34" charset="-120"/>
                  <a:ea typeface="微軟正黑體" panose="020B0604030504040204" pitchFamily="34" charset="-120"/>
                </a:rPr>
                <a:t>-</a:t>
              </a:r>
              <a:r>
                <a:rPr lang="zh-TW" altLang="en-US" sz="3969" b="1">
                  <a:latin typeface="微軟正黑體" panose="020B0604030504040204" pitchFamily="34" charset="-120"/>
                  <a:ea typeface="微軟正黑體" panose="020B0604030504040204" pitchFamily="34" charset="-120"/>
                </a:rPr>
                <a:t>整體規劃</a:t>
              </a:r>
              <a:endParaRPr lang="zh-TW" altLang="en-US" sz="3969"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97425E5F-313D-4731-9714-F7DA59195986}"/>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pic>
        <p:nvPicPr>
          <p:cNvPr id="2" name="圖片 1">
            <a:extLst>
              <a:ext uri="{FF2B5EF4-FFF2-40B4-BE49-F238E27FC236}">
                <a16:creationId xmlns:a16="http://schemas.microsoft.com/office/drawing/2014/main" id="{F035A0E0-3CD7-465A-90A1-1B93EADA4213}"/>
              </a:ext>
            </a:extLst>
          </p:cNvPr>
          <p:cNvPicPr>
            <a:picLocks noChangeAspect="1"/>
          </p:cNvPicPr>
          <p:nvPr/>
        </p:nvPicPr>
        <p:blipFill>
          <a:blip r:embed="rId3"/>
          <a:stretch>
            <a:fillRect/>
          </a:stretch>
        </p:blipFill>
        <p:spPr>
          <a:xfrm>
            <a:off x="936526" y="2322364"/>
            <a:ext cx="12331368" cy="6870024"/>
          </a:xfrm>
          <a:prstGeom prst="rect">
            <a:avLst/>
          </a:prstGeom>
        </p:spPr>
      </p:pic>
    </p:spTree>
    <p:extLst>
      <p:ext uri="{BB962C8B-B14F-4D97-AF65-F5344CB8AC3E}">
        <p14:creationId xmlns:p14="http://schemas.microsoft.com/office/powerpoint/2010/main" val="312910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6B639D8-921C-45ED-8B08-DD0C65F84B09}"/>
              </a:ext>
            </a:extLst>
          </p:cNvPr>
          <p:cNvSpPr>
            <a:spLocks noGrp="1"/>
          </p:cNvSpPr>
          <p:nvPr>
            <p:ph type="sldNum" sz="quarter" idx="12"/>
          </p:nvPr>
        </p:nvSpPr>
        <p:spPr>
          <a:xfrm>
            <a:off x="17923781" y="18578312"/>
            <a:ext cx="5835649" cy="941561"/>
          </a:xfrm>
        </p:spPr>
        <p:txBody>
          <a:bodyPr/>
          <a:lstStyle/>
          <a:p>
            <a:pPr>
              <a:defRPr/>
            </a:pPr>
            <a:fld id="{CB6FDF36-1C5C-4FDA-B84E-E0FB00CC33A4}" type="slidenum">
              <a:rPr lang="zh-TW" altLang="en-US" smtClean="0"/>
              <a:pPr>
                <a:defRPr/>
              </a:pPr>
              <a:t>12</a:t>
            </a:fld>
            <a:endParaRPr lang="zh-TW" altLang="en-US"/>
          </a:p>
        </p:txBody>
      </p:sp>
      <p:sp>
        <p:nvSpPr>
          <p:cNvPr id="6" name="文本框 12">
            <a:extLst>
              <a:ext uri="{FF2B5EF4-FFF2-40B4-BE49-F238E27FC236}">
                <a16:creationId xmlns:a16="http://schemas.microsoft.com/office/drawing/2014/main" id="{E933D23B-F716-4DD1-A194-5E397DFF8852}"/>
              </a:ext>
            </a:extLst>
          </p:cNvPr>
          <p:cNvSpPr txBox="1"/>
          <p:nvPr/>
        </p:nvSpPr>
        <p:spPr>
          <a:xfrm>
            <a:off x="834315" y="4062384"/>
            <a:ext cx="11908823" cy="1924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5047" rIns="125047">
            <a:spAutoFit/>
          </a:bodyPr>
          <a:lstStyle>
            <a:lvl1pPr>
              <a:defRPr sz="2800" b="1">
                <a:solidFill>
                  <a:srgbClr val="0D0D0D"/>
                </a:solidFill>
                <a:latin typeface="微軟正黑體"/>
                <a:ea typeface="微軟正黑體"/>
                <a:cs typeface="微軟正黑體"/>
                <a:sym typeface="微軟正黑體"/>
              </a:defRPr>
            </a:lvl1pPr>
          </a:lstStyle>
          <a:p>
            <a:pPr marL="1031786" indent="-1031786">
              <a:lnSpc>
                <a:spcPct val="150000"/>
              </a:lnSpc>
              <a:tabLst>
                <a:tab pos="1031786" algn="l"/>
              </a:tabLst>
            </a:pPr>
            <a:endParaRPr lang="en-US" altLang="zh-TW" sz="7938"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表格 6">
            <a:extLst>
              <a:ext uri="{FF2B5EF4-FFF2-40B4-BE49-F238E27FC236}">
                <a16:creationId xmlns:a16="http://schemas.microsoft.com/office/drawing/2014/main" id="{5A3FFC28-FAD3-447A-8503-DE759709EA96}"/>
              </a:ext>
            </a:extLst>
          </p:cNvPr>
          <p:cNvGraphicFramePr>
            <a:graphicFrameLocks noGrp="1"/>
          </p:cNvGraphicFramePr>
          <p:nvPr>
            <p:extLst>
              <p:ext uri="{D42A27DB-BD31-4B8C-83A1-F6EECF244321}">
                <p14:modId xmlns:p14="http://schemas.microsoft.com/office/powerpoint/2010/main" val="705644374"/>
              </p:ext>
            </p:extLst>
          </p:nvPr>
        </p:nvGraphicFramePr>
        <p:xfrm>
          <a:off x="1087276" y="2581035"/>
          <a:ext cx="12638896" cy="5298825"/>
        </p:xfrm>
        <a:graphic>
          <a:graphicData uri="http://schemas.openxmlformats.org/drawingml/2006/table">
            <a:tbl>
              <a:tblPr firstRow="1" bandRow="1">
                <a:tableStyleId>{93296810-A885-4BE3-A3E7-6D5BEEA58F35}</a:tableStyleId>
              </a:tblPr>
              <a:tblGrid>
                <a:gridCol w="1815935">
                  <a:extLst>
                    <a:ext uri="{9D8B030D-6E8A-4147-A177-3AD203B41FA5}">
                      <a16:colId xmlns:a16="http://schemas.microsoft.com/office/drawing/2014/main" val="20000"/>
                    </a:ext>
                  </a:extLst>
                </a:gridCol>
                <a:gridCol w="2607680">
                  <a:extLst>
                    <a:ext uri="{9D8B030D-6E8A-4147-A177-3AD203B41FA5}">
                      <a16:colId xmlns:a16="http://schemas.microsoft.com/office/drawing/2014/main" val="20001"/>
                    </a:ext>
                  </a:extLst>
                </a:gridCol>
                <a:gridCol w="1643058">
                  <a:extLst>
                    <a:ext uri="{9D8B030D-6E8A-4147-A177-3AD203B41FA5}">
                      <a16:colId xmlns:a16="http://schemas.microsoft.com/office/drawing/2014/main" val="20002"/>
                    </a:ext>
                  </a:extLst>
                </a:gridCol>
                <a:gridCol w="2653614">
                  <a:extLst>
                    <a:ext uri="{9D8B030D-6E8A-4147-A177-3AD203B41FA5}">
                      <a16:colId xmlns:a16="http://schemas.microsoft.com/office/drawing/2014/main" val="20003"/>
                    </a:ext>
                  </a:extLst>
                </a:gridCol>
                <a:gridCol w="3918609">
                  <a:extLst>
                    <a:ext uri="{9D8B030D-6E8A-4147-A177-3AD203B41FA5}">
                      <a16:colId xmlns:a16="http://schemas.microsoft.com/office/drawing/2014/main" val="20004"/>
                    </a:ext>
                  </a:extLst>
                </a:gridCol>
              </a:tblGrid>
              <a:tr h="790190">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期別</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計畫名稱</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經費</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經費</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來源</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辦理情形</a:t>
                      </a:r>
                    </a:p>
                  </a:txBody>
                  <a:tcPr marL="151225" marR="151225" marT="75613" marB="75613" anchor="ctr"/>
                </a:tc>
                <a:extLst>
                  <a:ext uri="{0D108BD9-81ED-4DB2-BD59-A6C34878D82A}">
                    <a16:rowId xmlns:a16="http://schemas.microsoft.com/office/drawing/2014/main" val="10000"/>
                  </a:ext>
                </a:extLst>
              </a:tr>
              <a:tr h="1422343">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第</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en-US" sz="2000" b="1" dirty="0">
                          <a:solidFill>
                            <a:schemeClr val="tx1"/>
                          </a:solidFill>
                          <a:latin typeface="微軟正黑體" panose="020B0604030504040204" pitchFamily="34" charset="-120"/>
                          <a:ea typeface="微軟正黑體" panose="020B0604030504040204" pitchFamily="34" charset="-120"/>
                        </a:rPr>
                        <a:t>期</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中護健康學院綜合大樓新建工程</a:t>
                      </a:r>
                    </a:p>
                  </a:txBody>
                  <a:tcPr marL="151225" marR="151225" marT="75613" marB="75613" anchor="ctr"/>
                </a:tc>
                <a:tc>
                  <a:txBody>
                    <a:bodyPr/>
                    <a:lstStyle/>
                    <a:p>
                      <a:pPr algn="ctr"/>
                      <a:r>
                        <a:rPr lang="en-US" altLang="zh-TW" sz="2000" b="1" dirty="0">
                          <a:solidFill>
                            <a:schemeClr val="tx1"/>
                          </a:solidFill>
                          <a:latin typeface="微軟正黑體" panose="020B0604030504040204" pitchFamily="34" charset="-120"/>
                          <a:ea typeface="微軟正黑體" panose="020B0604030504040204" pitchFamily="34" charset="-120"/>
                        </a:rPr>
                        <a:t>14.1079</a:t>
                      </a:r>
                      <a:r>
                        <a:rPr lang="zh-TW" altLang="en-US" sz="2000" b="1" dirty="0">
                          <a:solidFill>
                            <a:schemeClr val="tx1"/>
                          </a:solidFill>
                          <a:latin typeface="微軟正黑體" panose="020B0604030504040204" pitchFamily="34" charset="-120"/>
                          <a:ea typeface="微軟正黑體" panose="020B0604030504040204" pitchFamily="34" charset="-120"/>
                        </a:rPr>
                        <a:t>億</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教育部補助</a:t>
                      </a:r>
                      <a:r>
                        <a:rPr lang="en-US" altLang="zh-TW" sz="2000" b="1" dirty="0">
                          <a:solidFill>
                            <a:schemeClr val="tx1"/>
                          </a:solidFill>
                          <a:latin typeface="微軟正黑體" panose="020B0604030504040204" pitchFamily="34" charset="-120"/>
                          <a:ea typeface="微軟正黑體" panose="020B0604030504040204" pitchFamily="34" charset="-120"/>
                        </a:rPr>
                        <a:t>9.632</a:t>
                      </a:r>
                      <a:r>
                        <a:rPr lang="zh-TW" altLang="en-US" sz="2000" b="1" dirty="0">
                          <a:solidFill>
                            <a:schemeClr val="tx1"/>
                          </a:solidFill>
                          <a:latin typeface="微軟正黑體" panose="020B0604030504040204" pitchFamily="34" charset="-120"/>
                          <a:ea typeface="微軟正黑體" panose="020B0604030504040204" pitchFamily="34" charset="-120"/>
                        </a:rPr>
                        <a:t>億</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本校自籌</a:t>
                      </a:r>
                      <a:r>
                        <a:rPr lang="en-US" altLang="zh-TW" sz="2000" b="1" dirty="0">
                          <a:solidFill>
                            <a:schemeClr val="tx1"/>
                          </a:solidFill>
                          <a:latin typeface="微軟正黑體" panose="020B0604030504040204" pitchFamily="34" charset="-120"/>
                          <a:ea typeface="微軟正黑體" panose="020B0604030504040204" pitchFamily="34" charset="-120"/>
                        </a:rPr>
                        <a:t>4.475</a:t>
                      </a:r>
                      <a:r>
                        <a:rPr lang="zh-TW" altLang="en-US" sz="2000" b="1" dirty="0">
                          <a:solidFill>
                            <a:schemeClr val="tx1"/>
                          </a:solidFill>
                          <a:latin typeface="微軟正黑體" panose="020B0604030504040204" pitchFamily="34" charset="-120"/>
                          <a:ea typeface="微軟正黑體" panose="020B0604030504040204" pitchFamily="34" charset="-120"/>
                        </a:rPr>
                        <a:t>億</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委託營建署代辦，於</a:t>
                      </a:r>
                      <a:r>
                        <a:rPr lang="en-US" altLang="zh-TW" sz="2000" b="1" dirty="0">
                          <a:solidFill>
                            <a:schemeClr val="tx1"/>
                          </a:solidFill>
                          <a:latin typeface="微軟正黑體" panose="020B0604030504040204" pitchFamily="34" charset="-120"/>
                          <a:ea typeface="微軟正黑體" panose="020B0604030504040204" pitchFamily="34" charset="-120"/>
                        </a:rPr>
                        <a:t>113</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11</a:t>
                      </a:r>
                      <a:r>
                        <a:rPr lang="zh-TW" altLang="en-US" sz="2000" b="1" dirty="0">
                          <a:solidFill>
                            <a:schemeClr val="tx1"/>
                          </a:solidFill>
                          <a:latin typeface="微軟正黑體" panose="020B0604030504040204" pitchFamily="34" charset="-120"/>
                          <a:ea typeface="微軟正黑體" panose="020B0604030504040204" pitchFamily="34" charset="-120"/>
                        </a:rPr>
                        <a:t>月</a:t>
                      </a:r>
                      <a:r>
                        <a:rPr lang="en-US" altLang="zh-TW" sz="2000" b="1" dirty="0">
                          <a:solidFill>
                            <a:schemeClr val="tx1"/>
                          </a:solidFill>
                          <a:latin typeface="微軟正黑體" panose="020B0604030504040204" pitchFamily="34" charset="-120"/>
                          <a:ea typeface="微軟正黑體" panose="020B0604030504040204" pitchFamily="34" charset="-120"/>
                        </a:rPr>
                        <a:t>11</a:t>
                      </a:r>
                      <a:r>
                        <a:rPr lang="zh-TW" altLang="en-US" sz="2000" b="1" dirty="0">
                          <a:solidFill>
                            <a:schemeClr val="tx1"/>
                          </a:solidFill>
                          <a:latin typeface="微軟正黑體" panose="020B0604030504040204" pitchFamily="34" charset="-120"/>
                          <a:ea typeface="微軟正黑體" panose="020B0604030504040204" pitchFamily="34" charset="-120"/>
                        </a:rPr>
                        <a:t>日竣工，</a:t>
                      </a:r>
                      <a:r>
                        <a:rPr lang="en-US" altLang="zh-TW" sz="2000" b="1" dirty="0">
                          <a:solidFill>
                            <a:schemeClr val="tx1"/>
                          </a:solidFill>
                          <a:latin typeface="微軟正黑體" panose="020B0604030504040204" pitchFamily="34" charset="-120"/>
                          <a:ea typeface="微軟正黑體" panose="020B0604030504040204" pitchFamily="34" charset="-120"/>
                        </a:rPr>
                        <a:t>114</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4</a:t>
                      </a:r>
                      <a:r>
                        <a:rPr lang="zh-TW" altLang="en-US" sz="2000" b="1" dirty="0">
                          <a:solidFill>
                            <a:schemeClr val="tx1"/>
                          </a:solidFill>
                          <a:latin typeface="微軟正黑體" panose="020B0604030504040204" pitchFamily="34" charset="-120"/>
                          <a:ea typeface="微軟正黑體" panose="020B0604030504040204" pitchFamily="34" charset="-120"/>
                        </a:rPr>
                        <a:t>月</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en-US" sz="2000" b="1" dirty="0">
                          <a:solidFill>
                            <a:schemeClr val="tx1"/>
                          </a:solidFill>
                          <a:latin typeface="微軟正黑體" panose="020B0604030504040204" pitchFamily="34" charset="-120"/>
                          <a:ea typeface="微軟正黑體" panose="020B0604030504040204" pitchFamily="34" charset="-120"/>
                        </a:rPr>
                        <a:t>日完成驗收，</a:t>
                      </a:r>
                      <a:r>
                        <a:rPr lang="en-US" altLang="zh-TW" sz="2000" b="1" dirty="0">
                          <a:solidFill>
                            <a:schemeClr val="tx1"/>
                          </a:solidFill>
                          <a:latin typeface="微軟正黑體" panose="020B0604030504040204" pitchFamily="34" charset="-120"/>
                          <a:ea typeface="微軟正黑體" panose="020B0604030504040204" pitchFamily="34" charset="-120"/>
                        </a:rPr>
                        <a:t>114</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5</a:t>
                      </a:r>
                      <a:r>
                        <a:rPr lang="zh-TW" altLang="en-US" sz="2000" b="1" dirty="0">
                          <a:solidFill>
                            <a:schemeClr val="tx1"/>
                          </a:solidFill>
                          <a:latin typeface="微軟正黑體" panose="020B0604030504040204" pitchFamily="34" charset="-120"/>
                          <a:ea typeface="微軟正黑體" panose="020B0604030504040204" pitchFamily="34" charset="-120"/>
                        </a:rPr>
                        <a:t>月</a:t>
                      </a:r>
                      <a:r>
                        <a:rPr lang="en-US" altLang="zh-TW" sz="2000" b="1" dirty="0">
                          <a:solidFill>
                            <a:schemeClr val="tx1"/>
                          </a:solidFill>
                          <a:latin typeface="微軟正黑體" panose="020B0604030504040204" pitchFamily="34" charset="-120"/>
                          <a:ea typeface="微軟正黑體" panose="020B0604030504040204" pitchFamily="34" charset="-120"/>
                        </a:rPr>
                        <a:t>29</a:t>
                      </a:r>
                      <a:r>
                        <a:rPr lang="zh-TW" altLang="en-US" sz="2000" b="1" dirty="0">
                          <a:solidFill>
                            <a:schemeClr val="tx1"/>
                          </a:solidFill>
                          <a:latin typeface="微軟正黑體" panose="020B0604030504040204" pitchFamily="34" charset="-120"/>
                          <a:ea typeface="微軟正黑體" panose="020B0604030504040204" pitchFamily="34" charset="-120"/>
                        </a:rPr>
                        <a:t>日移交本校接管，刻正辦理室內裝修工程，以符合教學行政需求。</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l"/>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151225" marR="151225" marT="75613" marB="75613" anchor="ctr"/>
                </a:tc>
                <a:extLst>
                  <a:ext uri="{0D108BD9-81ED-4DB2-BD59-A6C34878D82A}">
                    <a16:rowId xmlns:a16="http://schemas.microsoft.com/office/drawing/2014/main" val="10001"/>
                  </a:ext>
                </a:extLst>
              </a:tr>
              <a:tr h="1422343">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第</a:t>
                      </a:r>
                      <a:r>
                        <a:rPr lang="en-US" altLang="zh-TW" sz="2000" b="1" dirty="0">
                          <a:solidFill>
                            <a:schemeClr val="tx1"/>
                          </a:solidFill>
                          <a:latin typeface="微軟正黑體" panose="020B0604030504040204" pitchFamily="34" charset="-120"/>
                          <a:ea typeface="微軟正黑體" panose="020B0604030504040204" pitchFamily="34" charset="-120"/>
                        </a:rPr>
                        <a:t>2</a:t>
                      </a:r>
                      <a:r>
                        <a:rPr lang="zh-TW" altLang="en-US" sz="2000" b="1" dirty="0">
                          <a:solidFill>
                            <a:schemeClr val="tx1"/>
                          </a:solidFill>
                          <a:latin typeface="微軟正黑體" panose="020B0604030504040204" pitchFamily="34" charset="-120"/>
                          <a:ea typeface="微軟正黑體" panose="020B0604030504040204" pitchFamily="34" charset="-120"/>
                        </a:rPr>
                        <a:t>期</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學生宿舍新建工程</a:t>
                      </a:r>
                      <a:r>
                        <a:rPr lang="en-US" altLang="zh-TW" sz="2000" b="1" dirty="0">
                          <a:solidFill>
                            <a:schemeClr val="tx1"/>
                          </a:solidFill>
                          <a:latin typeface="微軟正黑體" panose="020B0604030504040204" pitchFamily="34" charset="-120"/>
                          <a:ea typeface="微軟正黑體" panose="020B0604030504040204" pitchFamily="34" charset="-120"/>
                        </a:rPr>
                        <a:t>(277</a:t>
                      </a:r>
                      <a:r>
                        <a:rPr lang="zh-TW" altLang="en-US" sz="2000" b="1" dirty="0">
                          <a:solidFill>
                            <a:schemeClr val="tx1"/>
                          </a:solidFill>
                          <a:latin typeface="微軟正黑體" panose="020B0604030504040204" pitchFamily="34" charset="-120"/>
                          <a:ea typeface="微軟正黑體" panose="020B0604030504040204" pitchFamily="34" charset="-120"/>
                        </a:rPr>
                        <a:t>床</a:t>
                      </a:r>
                      <a:r>
                        <a:rPr lang="en-US" altLang="zh-TW" sz="2000" b="1" dirty="0">
                          <a:solidFill>
                            <a:schemeClr val="tx1"/>
                          </a:solidFill>
                          <a:latin typeface="微軟正黑體" panose="020B0604030504040204" pitchFamily="34" charset="-120"/>
                          <a:ea typeface="微軟正黑體" panose="020B0604030504040204" pitchFamily="34" charset="-120"/>
                        </a:rPr>
                        <a:t>)</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151225" marR="151225" marT="75613" marB="75613" anchor="ctr"/>
                </a:tc>
                <a:tc>
                  <a:txBody>
                    <a:bodyPr/>
                    <a:lstStyle/>
                    <a:p>
                      <a:pPr algn="ctr"/>
                      <a:r>
                        <a:rPr lang="en-US" altLang="zh-TW" sz="2000" b="1" dirty="0">
                          <a:solidFill>
                            <a:schemeClr val="tx1"/>
                          </a:solidFill>
                          <a:latin typeface="微軟正黑體" panose="020B0604030504040204" pitchFamily="34" charset="-120"/>
                          <a:ea typeface="微軟正黑體" panose="020B0604030504040204" pitchFamily="34" charset="-120"/>
                        </a:rPr>
                        <a:t>3.9667</a:t>
                      </a:r>
                      <a:r>
                        <a:rPr lang="zh-TW" altLang="en-US" sz="2000" b="1" dirty="0">
                          <a:solidFill>
                            <a:schemeClr val="tx1"/>
                          </a:solidFill>
                          <a:latin typeface="微軟正黑體" panose="020B0604030504040204" pitchFamily="34" charset="-120"/>
                          <a:ea typeface="微軟正黑體" panose="020B0604030504040204" pitchFamily="34" charset="-120"/>
                        </a:rPr>
                        <a:t>億</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全數自籌</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本工程於</a:t>
                      </a:r>
                      <a:r>
                        <a:rPr lang="en-US" altLang="zh-TW" sz="2000" b="1" dirty="0">
                          <a:solidFill>
                            <a:schemeClr val="tx1"/>
                          </a:solidFill>
                          <a:latin typeface="微軟正黑體" panose="020B0604030504040204" pitchFamily="34" charset="-120"/>
                          <a:ea typeface="微軟正黑體" panose="020B0604030504040204" pitchFamily="34" charset="-120"/>
                        </a:rPr>
                        <a:t>113</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6</a:t>
                      </a:r>
                      <a:r>
                        <a:rPr lang="zh-TW" altLang="en-US" sz="2000" b="1" dirty="0">
                          <a:solidFill>
                            <a:schemeClr val="tx1"/>
                          </a:solidFill>
                          <a:latin typeface="微軟正黑體" panose="020B0604030504040204" pitchFamily="34" charset="-120"/>
                          <a:ea typeface="微軟正黑體" panose="020B0604030504040204" pitchFamily="34" charset="-120"/>
                        </a:rPr>
                        <a:t>月</a:t>
                      </a:r>
                      <a:r>
                        <a:rPr lang="en-US" altLang="zh-TW" sz="2000" b="1" dirty="0">
                          <a:solidFill>
                            <a:schemeClr val="tx1"/>
                          </a:solidFill>
                          <a:latin typeface="微軟正黑體" panose="020B0604030504040204" pitchFamily="34" charset="-120"/>
                          <a:ea typeface="微軟正黑體" panose="020B0604030504040204" pitchFamily="34" charset="-120"/>
                        </a:rPr>
                        <a:t>4</a:t>
                      </a:r>
                      <a:r>
                        <a:rPr lang="zh-TW" altLang="en-US" sz="2000" b="1" dirty="0">
                          <a:solidFill>
                            <a:schemeClr val="tx1"/>
                          </a:solidFill>
                          <a:latin typeface="微軟正黑體" panose="020B0604030504040204" pitchFamily="34" charset="-120"/>
                          <a:ea typeface="微軟正黑體" panose="020B0604030504040204" pitchFamily="34" charset="-120"/>
                        </a:rPr>
                        <a:t>日決標，</a:t>
                      </a:r>
                      <a:r>
                        <a:rPr lang="en-US" altLang="zh-TW" sz="2000" b="1" dirty="0">
                          <a:solidFill>
                            <a:schemeClr val="tx1"/>
                          </a:solidFill>
                          <a:latin typeface="微軟正黑體" panose="020B0604030504040204" pitchFamily="34" charset="-120"/>
                          <a:ea typeface="微軟正黑體" panose="020B0604030504040204" pitchFamily="34" charset="-120"/>
                        </a:rPr>
                        <a:t>113</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8</a:t>
                      </a:r>
                      <a:r>
                        <a:rPr lang="zh-TW" altLang="en-US" sz="2000" b="1" dirty="0">
                          <a:solidFill>
                            <a:schemeClr val="tx1"/>
                          </a:solidFill>
                          <a:latin typeface="微軟正黑體" panose="020B0604030504040204" pitchFamily="34" charset="-120"/>
                          <a:ea typeface="微軟正黑體" panose="020B0604030504040204" pitchFamily="34" charset="-120"/>
                        </a:rPr>
                        <a:t>月</a:t>
                      </a:r>
                      <a:r>
                        <a:rPr lang="en-US" altLang="zh-TW" sz="2000" b="1" dirty="0">
                          <a:solidFill>
                            <a:schemeClr val="tx1"/>
                          </a:solidFill>
                          <a:latin typeface="微軟正黑體" panose="020B0604030504040204" pitchFamily="34" charset="-120"/>
                          <a:ea typeface="微軟正黑體" panose="020B0604030504040204" pitchFamily="34" charset="-120"/>
                        </a:rPr>
                        <a:t>13</a:t>
                      </a:r>
                      <a:r>
                        <a:rPr lang="zh-TW" altLang="en-US" sz="2000" b="1" dirty="0">
                          <a:solidFill>
                            <a:schemeClr val="tx1"/>
                          </a:solidFill>
                          <a:latin typeface="微軟正黑體" panose="020B0604030504040204" pitchFamily="34" charset="-120"/>
                          <a:ea typeface="微軟正黑體" panose="020B0604030504040204" pitchFamily="34" charset="-120"/>
                        </a:rPr>
                        <a:t>日開工，工期</a:t>
                      </a:r>
                      <a:r>
                        <a:rPr lang="en-US" altLang="zh-TW" sz="2000" b="1" dirty="0">
                          <a:solidFill>
                            <a:schemeClr val="tx1"/>
                          </a:solidFill>
                          <a:latin typeface="微軟正黑體" panose="020B0604030504040204" pitchFamily="34" charset="-120"/>
                          <a:ea typeface="微軟正黑體" panose="020B0604030504040204" pitchFamily="34" charset="-120"/>
                        </a:rPr>
                        <a:t>750</a:t>
                      </a:r>
                      <a:r>
                        <a:rPr lang="zh-TW" altLang="en-US" sz="2000" b="1" dirty="0">
                          <a:solidFill>
                            <a:schemeClr val="tx1"/>
                          </a:solidFill>
                          <a:latin typeface="微軟正黑體" panose="020B0604030504040204" pitchFamily="34" charset="-120"/>
                          <a:ea typeface="微軟正黑體" panose="020B0604030504040204" pitchFamily="34" charset="-120"/>
                        </a:rPr>
                        <a:t>日曆天，預定</a:t>
                      </a:r>
                      <a:r>
                        <a:rPr lang="en-US" altLang="zh-TW" sz="2000" b="1" dirty="0">
                          <a:solidFill>
                            <a:schemeClr val="tx1"/>
                          </a:solidFill>
                          <a:latin typeface="微軟正黑體" panose="020B0604030504040204" pitchFamily="34" charset="-120"/>
                          <a:ea typeface="微軟正黑體" panose="020B0604030504040204" pitchFamily="34" charset="-120"/>
                        </a:rPr>
                        <a:t>115</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9</a:t>
                      </a:r>
                      <a:r>
                        <a:rPr lang="zh-TW" altLang="en-US" sz="2000" b="1" dirty="0">
                          <a:solidFill>
                            <a:schemeClr val="tx1"/>
                          </a:solidFill>
                          <a:latin typeface="微軟正黑體" panose="020B0604030504040204" pitchFamily="34" charset="-120"/>
                          <a:ea typeface="微軟正黑體" panose="020B0604030504040204" pitchFamily="34" charset="-120"/>
                        </a:rPr>
                        <a:t>月竣工。</a:t>
                      </a:r>
                    </a:p>
                  </a:txBody>
                  <a:tcPr marL="151225" marR="151225" marT="75613" marB="75613" anchor="ctr"/>
                </a:tc>
                <a:extLst>
                  <a:ext uri="{0D108BD9-81ED-4DB2-BD59-A6C34878D82A}">
                    <a16:rowId xmlns:a16="http://schemas.microsoft.com/office/drawing/2014/main" val="10002"/>
                  </a:ext>
                </a:extLst>
              </a:tr>
              <a:tr h="1106266">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第</a:t>
                      </a: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en-US" sz="2000" b="1" dirty="0">
                          <a:solidFill>
                            <a:schemeClr val="tx1"/>
                          </a:solidFill>
                          <a:latin typeface="微軟正黑體" panose="020B0604030504040204" pitchFamily="34" charset="-120"/>
                          <a:ea typeface="微軟正黑體" panose="020B0604030504040204" pitchFamily="34" charset="-120"/>
                        </a:rPr>
                        <a:t>期</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體育館新建工程</a:t>
                      </a:r>
                    </a:p>
                  </a:txBody>
                  <a:tcPr marL="151225" marR="151225" marT="75613" marB="75613" anchor="ctr"/>
                </a:tc>
                <a:tc>
                  <a:txBody>
                    <a:bodyPr/>
                    <a:lstStyle/>
                    <a:p>
                      <a:pPr algn="ctr"/>
                      <a:r>
                        <a:rPr lang="en-US" altLang="zh-TW" sz="2000" b="1" dirty="0">
                          <a:solidFill>
                            <a:schemeClr val="tx1"/>
                          </a:solidFill>
                          <a:latin typeface="微軟正黑體" panose="020B0604030504040204" pitchFamily="34" charset="-120"/>
                          <a:ea typeface="微軟正黑體" panose="020B0604030504040204" pitchFamily="34" charset="-120"/>
                        </a:rPr>
                        <a:t>9,821</a:t>
                      </a:r>
                      <a:r>
                        <a:rPr lang="zh-TW" altLang="en-US" sz="2000" b="1" dirty="0">
                          <a:solidFill>
                            <a:schemeClr val="tx1"/>
                          </a:solidFill>
                          <a:latin typeface="微軟正黑體" panose="020B0604030504040204" pitchFamily="34" charset="-120"/>
                          <a:ea typeface="微軟正黑體" panose="020B0604030504040204" pitchFamily="34" charset="-120"/>
                        </a:rPr>
                        <a:t>萬</a:t>
                      </a:r>
                    </a:p>
                  </a:txBody>
                  <a:tcPr marL="151225" marR="151225" marT="75613" marB="75613" anchor="ct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全數自籌</a:t>
                      </a:r>
                    </a:p>
                  </a:txBody>
                  <a:tcPr marL="151225" marR="151225" marT="75613" marB="75613" anchor="ctr"/>
                </a:tc>
                <a:tc>
                  <a:txBody>
                    <a:bodyPr/>
                    <a:lstStyle/>
                    <a:p>
                      <a:pPr algn="l"/>
                      <a:r>
                        <a:rPr lang="zh-TW" altLang="en-US" sz="2000" b="1" dirty="0">
                          <a:solidFill>
                            <a:schemeClr val="tx1"/>
                          </a:solidFill>
                          <a:latin typeface="微軟正黑體" panose="020B0604030504040204" pitchFamily="34" charset="-120"/>
                          <a:ea typeface="微軟正黑體" panose="020B0604030504040204" pitchFamily="34" charset="-120"/>
                        </a:rPr>
                        <a:t>配合</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en-US" altLang="zh-TW" sz="2000" b="1" dirty="0">
                          <a:solidFill>
                            <a:schemeClr val="tx1"/>
                          </a:solidFill>
                          <a:latin typeface="微軟正黑體" panose="020B0604030504040204" pitchFamily="34" charset="-120"/>
                          <a:ea typeface="微軟正黑體" panose="020B0604030504040204" pitchFamily="34" charset="-120"/>
                        </a:rPr>
                        <a:t>2</a:t>
                      </a:r>
                      <a:r>
                        <a:rPr lang="zh-TW" altLang="en-US" sz="2000" b="1" dirty="0">
                          <a:solidFill>
                            <a:schemeClr val="tx1"/>
                          </a:solidFill>
                          <a:latin typeface="微軟正黑體" panose="020B0604030504040204" pitchFamily="34" charset="-120"/>
                          <a:ea typeface="微軟正黑體" panose="020B0604030504040204" pitchFamily="34" charset="-120"/>
                        </a:rPr>
                        <a:t>期工程於</a:t>
                      </a:r>
                      <a:r>
                        <a:rPr lang="en-US" altLang="zh-TW" sz="2000" b="1" dirty="0">
                          <a:solidFill>
                            <a:schemeClr val="tx1"/>
                          </a:solidFill>
                          <a:latin typeface="微軟正黑體" panose="020B0604030504040204" pitchFamily="34" charset="-120"/>
                          <a:ea typeface="微軟正黑體" panose="020B0604030504040204" pitchFamily="34" charset="-120"/>
                        </a:rPr>
                        <a:t>113</a:t>
                      </a:r>
                      <a:r>
                        <a:rPr lang="zh-TW" altLang="en-US" sz="2000" b="1" dirty="0">
                          <a:solidFill>
                            <a:schemeClr val="tx1"/>
                          </a:solidFill>
                          <a:latin typeface="微軟正黑體" panose="020B0604030504040204" pitchFamily="34" charset="-120"/>
                          <a:ea typeface="微軟正黑體" panose="020B0604030504040204" pitchFamily="34" charset="-120"/>
                        </a:rPr>
                        <a:t>年啟動委託技術服務招標案，預定</a:t>
                      </a:r>
                      <a:r>
                        <a:rPr lang="en-US" altLang="zh-TW" sz="2000" b="1" dirty="0">
                          <a:solidFill>
                            <a:schemeClr val="tx1"/>
                          </a:solidFill>
                          <a:latin typeface="微軟正黑體" panose="020B0604030504040204" pitchFamily="34" charset="-120"/>
                          <a:ea typeface="微軟正黑體" panose="020B0604030504040204" pitchFamily="34" charset="-120"/>
                        </a:rPr>
                        <a:t>116</a:t>
                      </a:r>
                      <a:r>
                        <a:rPr lang="zh-TW" altLang="en-US" sz="2000" b="1" dirty="0">
                          <a:solidFill>
                            <a:schemeClr val="tx1"/>
                          </a:solidFill>
                          <a:latin typeface="微軟正黑體" panose="020B0604030504040204" pitchFamily="34" charset="-120"/>
                          <a:ea typeface="微軟正黑體" panose="020B0604030504040204" pitchFamily="34" charset="-120"/>
                        </a:rPr>
                        <a:t>年</a:t>
                      </a:r>
                      <a:r>
                        <a:rPr lang="en-US" altLang="zh-TW" sz="2000" b="1" dirty="0">
                          <a:solidFill>
                            <a:schemeClr val="tx1"/>
                          </a:solidFill>
                          <a:latin typeface="微軟正黑體" panose="020B0604030504040204" pitchFamily="34" charset="-120"/>
                          <a:ea typeface="微軟正黑體" panose="020B0604030504040204" pitchFamily="34" charset="-120"/>
                        </a:rPr>
                        <a:t>6</a:t>
                      </a:r>
                      <a:r>
                        <a:rPr lang="zh-TW" altLang="en-US" sz="2000" b="1" dirty="0">
                          <a:solidFill>
                            <a:schemeClr val="tx1"/>
                          </a:solidFill>
                          <a:latin typeface="微軟正黑體" panose="020B0604030504040204" pitchFamily="34" charset="-120"/>
                          <a:ea typeface="微軟正黑體" panose="020B0604030504040204" pitchFamily="34" charset="-120"/>
                        </a:rPr>
                        <a:t>月竣工。</a:t>
                      </a:r>
                    </a:p>
                  </a:txBody>
                  <a:tcPr marL="151225" marR="151225" marT="75613" marB="75613" anchor="ctr"/>
                </a:tc>
                <a:extLst>
                  <a:ext uri="{0D108BD9-81ED-4DB2-BD59-A6C34878D82A}">
                    <a16:rowId xmlns:a16="http://schemas.microsoft.com/office/drawing/2014/main" val="10003"/>
                  </a:ext>
                </a:extLst>
              </a:tr>
            </a:tbl>
          </a:graphicData>
        </a:graphic>
      </p:graphicFrame>
      <p:grpSp>
        <p:nvGrpSpPr>
          <p:cNvPr id="8" name="组合 26">
            <a:extLst>
              <a:ext uri="{FF2B5EF4-FFF2-40B4-BE49-F238E27FC236}">
                <a16:creationId xmlns:a16="http://schemas.microsoft.com/office/drawing/2014/main" id="{85EF1444-22FE-4B72-9FDC-8EE24301389D}"/>
              </a:ext>
            </a:extLst>
          </p:cNvPr>
          <p:cNvGrpSpPr/>
          <p:nvPr/>
        </p:nvGrpSpPr>
        <p:grpSpPr>
          <a:xfrm>
            <a:off x="535056" y="1093491"/>
            <a:ext cx="4973075" cy="875937"/>
            <a:chOff x="323528" y="0"/>
            <a:chExt cx="2000266" cy="578162"/>
          </a:xfrm>
        </p:grpSpPr>
        <p:sp>
          <p:nvSpPr>
            <p:cNvPr id="9" name="TextBox 86">
              <a:extLst>
                <a:ext uri="{FF2B5EF4-FFF2-40B4-BE49-F238E27FC236}">
                  <a16:creationId xmlns:a16="http://schemas.microsoft.com/office/drawing/2014/main" id="{7C51CBBB-A0F5-4DF4-9860-65069AC093DF}"/>
                </a:ext>
              </a:extLst>
            </p:cNvPr>
            <p:cNvSpPr txBox="1"/>
            <p:nvPr/>
          </p:nvSpPr>
          <p:spPr>
            <a:xfrm>
              <a:off x="418731" y="58248"/>
              <a:ext cx="1905063"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南屯校區</a:t>
              </a:r>
              <a:r>
                <a:rPr lang="en-US" altLang="zh-TW" sz="3969" b="1">
                  <a:latin typeface="微軟正黑體" panose="020B0604030504040204" pitchFamily="34" charset="-120"/>
                  <a:ea typeface="微軟正黑體" panose="020B0604030504040204" pitchFamily="34" charset="-120"/>
                </a:rPr>
                <a:t>-</a:t>
              </a:r>
              <a:r>
                <a:rPr lang="zh-TW" altLang="en-US" sz="3969" b="1">
                  <a:latin typeface="微軟正黑體" panose="020B0604030504040204" pitchFamily="34" charset="-120"/>
                  <a:ea typeface="微軟正黑體" panose="020B0604030504040204" pitchFamily="34" charset="-120"/>
                </a:rPr>
                <a:t>完整規劃</a:t>
              </a:r>
              <a:endParaRPr lang="zh-TW" altLang="en-US" sz="3969"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A2B72AA1-E03E-4DE3-82AE-702F10863E0A}"/>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Tree>
    <p:extLst>
      <p:ext uri="{BB962C8B-B14F-4D97-AF65-F5344CB8AC3E}">
        <p14:creationId xmlns:p14="http://schemas.microsoft.com/office/powerpoint/2010/main" val="19601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a:extLst>
              <a:ext uri="{FF2B5EF4-FFF2-40B4-BE49-F238E27FC236}">
                <a16:creationId xmlns:a16="http://schemas.microsoft.com/office/drawing/2014/main" id="{7C9B3FF5-63BE-475B-A9F2-D5D99E9858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44887" y="3732600"/>
            <a:ext cx="8232750" cy="2627669"/>
          </a:xfrm>
          <a:prstGeom prst="rect">
            <a:avLst/>
          </a:prstGeom>
          <a:ln w="57150">
            <a:solidFill>
              <a:srgbClr val="FFC000"/>
            </a:solidFill>
          </a:ln>
        </p:spPr>
      </p:pic>
      <p:grpSp>
        <p:nvGrpSpPr>
          <p:cNvPr id="9" name="组合 26">
            <a:extLst>
              <a:ext uri="{FF2B5EF4-FFF2-40B4-BE49-F238E27FC236}">
                <a16:creationId xmlns:a16="http://schemas.microsoft.com/office/drawing/2014/main" id="{EAFF847F-B381-470C-A774-979E454E3D91}"/>
              </a:ext>
            </a:extLst>
          </p:cNvPr>
          <p:cNvGrpSpPr/>
          <p:nvPr/>
        </p:nvGrpSpPr>
        <p:grpSpPr>
          <a:xfrm>
            <a:off x="535057" y="1093491"/>
            <a:ext cx="7646906" cy="875937"/>
            <a:chOff x="323528" y="0"/>
            <a:chExt cx="2646449" cy="578162"/>
          </a:xfrm>
        </p:grpSpPr>
        <p:sp>
          <p:nvSpPr>
            <p:cNvPr id="10" name="TextBox 86">
              <a:extLst>
                <a:ext uri="{FF2B5EF4-FFF2-40B4-BE49-F238E27FC236}">
                  <a16:creationId xmlns:a16="http://schemas.microsoft.com/office/drawing/2014/main" id="{C46828FD-D2E1-4DD8-A4CE-E5EEF250CA56}"/>
                </a:ext>
              </a:extLst>
            </p:cNvPr>
            <p:cNvSpPr txBox="1"/>
            <p:nvPr/>
          </p:nvSpPr>
          <p:spPr>
            <a:xfrm>
              <a:off x="418732" y="58248"/>
              <a:ext cx="2551245"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中護健康學院綜合大樓新建工程</a:t>
              </a:r>
            </a:p>
          </p:txBody>
        </p:sp>
        <p:sp>
          <p:nvSpPr>
            <p:cNvPr id="11" name="矩形 10">
              <a:extLst>
                <a:ext uri="{FF2B5EF4-FFF2-40B4-BE49-F238E27FC236}">
                  <a16:creationId xmlns:a16="http://schemas.microsoft.com/office/drawing/2014/main" id="{1F419519-93FE-4F43-8F27-471131C22943}"/>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
        <p:nvSpPr>
          <p:cNvPr id="13" name="矩形: 圓角 12">
            <a:extLst>
              <a:ext uri="{FF2B5EF4-FFF2-40B4-BE49-F238E27FC236}">
                <a16:creationId xmlns:a16="http://schemas.microsoft.com/office/drawing/2014/main" id="{381BC518-6C5A-434B-B386-7317198C86B7}"/>
              </a:ext>
            </a:extLst>
          </p:cNvPr>
          <p:cNvSpPr/>
          <p:nvPr/>
        </p:nvSpPr>
        <p:spPr>
          <a:xfrm>
            <a:off x="8181962" y="1939309"/>
            <a:ext cx="4626163"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基地總面積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4492.5</a:t>
            </a:r>
            <a:r>
              <a:rPr lang="zh-TW" altLang="zh-TW" sz="1985"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樓地板面積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25773</a:t>
            </a:r>
            <a:r>
              <a:rPr lang="zh-TW" altLang="zh-TW" sz="1985"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建築形式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地上</a:t>
            </a:r>
            <a:r>
              <a:rPr lang="en-US" altLang="zh-TW" sz="1985" b="1" dirty="0">
                <a:latin typeface="微軟正黑體" panose="020B0604030504040204" pitchFamily="34" charset="-120"/>
                <a:ea typeface="微軟正黑體" panose="020B0604030504040204" pitchFamily="34" charset="-120"/>
              </a:rPr>
              <a:t>7</a:t>
            </a:r>
            <a:r>
              <a:rPr lang="zh-TW" altLang="en-US" sz="1985" b="1" dirty="0">
                <a:latin typeface="微軟正黑體" panose="020B0604030504040204" pitchFamily="34" charset="-120"/>
                <a:ea typeface="微軟正黑體" panose="020B0604030504040204" pitchFamily="34" charset="-120"/>
              </a:rPr>
              <a:t>樓地下</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停車空間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汽車</a:t>
            </a:r>
            <a:r>
              <a:rPr lang="en-US" altLang="zh-TW" sz="1985" b="1" dirty="0">
                <a:latin typeface="微軟正黑體" panose="020B0604030504040204" pitchFamily="34" charset="-120"/>
                <a:ea typeface="微軟正黑體" panose="020B0604030504040204" pitchFamily="34" charset="-120"/>
              </a:rPr>
              <a:t>-108</a:t>
            </a:r>
            <a:r>
              <a:rPr lang="zh-TW" altLang="en-US" sz="1985" b="1" dirty="0">
                <a:latin typeface="微軟正黑體" panose="020B0604030504040204" pitchFamily="34" charset="-120"/>
                <a:ea typeface="微軟正黑體" panose="020B0604030504040204" pitchFamily="34" charset="-120"/>
              </a:rPr>
              <a:t>格 機踏車</a:t>
            </a:r>
            <a:r>
              <a:rPr lang="en-US" altLang="zh-TW" sz="1985" b="1" dirty="0">
                <a:latin typeface="微軟正黑體" panose="020B0604030504040204" pitchFamily="34" charset="-120"/>
                <a:ea typeface="微軟正黑體" panose="020B0604030504040204" pitchFamily="34" charset="-120"/>
              </a:rPr>
              <a:t>-277</a:t>
            </a:r>
            <a:r>
              <a:rPr lang="zh-TW" altLang="en-US" sz="1985" b="1" dirty="0">
                <a:latin typeface="微軟正黑體" panose="020B0604030504040204" pitchFamily="34" charset="-120"/>
                <a:ea typeface="微軟正黑體" panose="020B0604030504040204" pitchFamily="34" charset="-120"/>
              </a:rPr>
              <a:t>格</a:t>
            </a:r>
            <a:endParaRPr lang="en-US" altLang="zh-TW" sz="1985" b="1" dirty="0">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C9205A9C-E5EB-4FD4-80DF-850899DA9AA0}"/>
              </a:ext>
            </a:extLst>
          </p:cNvPr>
          <p:cNvSpPr/>
          <p:nvPr/>
        </p:nvSpPr>
        <p:spPr>
          <a:xfrm>
            <a:off x="2566124" y="1945248"/>
            <a:ext cx="4226850"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專業與普通教室</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90</a:t>
            </a:r>
            <a:r>
              <a:rPr lang="zh-TW" altLang="en-US" sz="1985" b="1" dirty="0">
                <a:latin typeface="微軟正黑體" panose="020B0604030504040204" pitchFamily="34" charset="-120"/>
                <a:ea typeface="微軟正黑體" panose="020B0604030504040204" pitchFamily="34" charset="-120"/>
              </a:rPr>
              <a:t>間     </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辦公室</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11</a:t>
            </a:r>
            <a:r>
              <a:rPr lang="zh-TW" altLang="en-US" sz="1985" b="1" dirty="0">
                <a:latin typeface="微軟正黑體" panose="020B0604030504040204" pitchFamily="34" charset="-120"/>
                <a:ea typeface="微軟正黑體" panose="020B0604030504040204" pitchFamily="34" charset="-120"/>
              </a:rPr>
              <a:t>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圖書館</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間          研究室</a:t>
            </a:r>
            <a:r>
              <a:rPr lang="en-US" altLang="zh-TW" sz="1985" b="1" dirty="0">
                <a:latin typeface="微軟正黑體" panose="020B0604030504040204" pitchFamily="34" charset="-120"/>
                <a:ea typeface="微軟正黑體" panose="020B0604030504040204" pitchFamily="34" charset="-120"/>
              </a:rPr>
              <a:t>:44</a:t>
            </a:r>
            <a:r>
              <a:rPr lang="zh-TW" altLang="en-US" sz="1985" b="1" dirty="0">
                <a:latin typeface="微軟正黑體" panose="020B0604030504040204" pitchFamily="34" charset="-120"/>
                <a:ea typeface="微軟正黑體" panose="020B0604030504040204" pitchFamily="34" charset="-120"/>
              </a:rPr>
              <a:t>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工程總造價 </a:t>
            </a:r>
            <a:r>
              <a:rPr lang="en-US" altLang="zh-TW" sz="1985" b="1" dirty="0">
                <a:latin typeface="微軟正黑體" panose="020B0604030504040204" pitchFamily="34" charset="-120"/>
                <a:ea typeface="微軟正黑體" panose="020B0604030504040204" pitchFamily="34" charset="-120"/>
              </a:rPr>
              <a:t>: 14</a:t>
            </a:r>
            <a:r>
              <a:rPr lang="zh-TW" altLang="en-US" sz="1985" b="1" dirty="0">
                <a:latin typeface="微軟正黑體" panose="020B0604030504040204" pitchFamily="34" charset="-120"/>
                <a:ea typeface="微軟正黑體" panose="020B0604030504040204" pitchFamily="34" charset="-120"/>
              </a:rPr>
              <a:t>億</a:t>
            </a:r>
            <a:r>
              <a:rPr lang="en-US" altLang="zh-TW" sz="1985" b="1" dirty="0">
                <a:latin typeface="微軟正黑體" panose="020B0604030504040204" pitchFamily="34" charset="-120"/>
                <a:ea typeface="微軟正黑體" panose="020B0604030504040204" pitchFamily="34" charset="-120"/>
              </a:rPr>
              <a:t>1,079</a:t>
            </a:r>
            <a:r>
              <a:rPr lang="zh-TW" altLang="en-US" sz="1985" b="1" dirty="0">
                <a:latin typeface="微軟正黑體" panose="020B0604030504040204" pitchFamily="34" charset="-120"/>
                <a:ea typeface="微軟正黑體" panose="020B0604030504040204" pitchFamily="34" charset="-120"/>
              </a:rPr>
              <a:t>萬</a:t>
            </a:r>
            <a:r>
              <a:rPr lang="en-US" altLang="zh-TW" sz="1985" b="1" dirty="0">
                <a:latin typeface="微軟正黑體" panose="020B0604030504040204" pitchFamily="34" charset="-120"/>
                <a:ea typeface="微軟正黑體" panose="020B0604030504040204" pitchFamily="34" charset="-120"/>
              </a:rPr>
              <a:t>4,822</a:t>
            </a:r>
            <a:r>
              <a:rPr lang="zh-TW" altLang="en-US" sz="1985" b="1" dirty="0">
                <a:latin typeface="微軟正黑體" panose="020B0604030504040204" pitchFamily="34" charset="-120"/>
                <a:ea typeface="微軟正黑體" panose="020B0604030504040204" pitchFamily="34" charset="-120"/>
              </a:rPr>
              <a:t>元</a:t>
            </a:r>
            <a:endParaRPr lang="zh-TW" altLang="en-US" sz="1985" b="1" dirty="0">
              <a:solidFill>
                <a:schemeClr val="tx1"/>
              </a:solidFill>
              <a:latin typeface="微軟正黑體" panose="020B0604030504040204" pitchFamily="34" charset="-120"/>
              <a:ea typeface="微軟正黑體" panose="020B0604030504040204" pitchFamily="34" charset="-120"/>
            </a:endParaRPr>
          </a:p>
        </p:txBody>
      </p:sp>
      <p:pic>
        <p:nvPicPr>
          <p:cNvPr id="35" name="圖片 34">
            <a:extLst>
              <a:ext uri="{FF2B5EF4-FFF2-40B4-BE49-F238E27FC236}">
                <a16:creationId xmlns:a16="http://schemas.microsoft.com/office/drawing/2014/main" id="{0717450B-2EA2-433A-A63C-E82AE6A0A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81" y="6388781"/>
            <a:ext cx="4751572" cy="2654766"/>
          </a:xfrm>
          <a:prstGeom prst="rect">
            <a:avLst/>
          </a:prstGeom>
          <a:ln w="57150">
            <a:solidFill>
              <a:srgbClr val="FFC000"/>
            </a:solidFill>
          </a:ln>
        </p:spPr>
      </p:pic>
      <p:pic>
        <p:nvPicPr>
          <p:cNvPr id="37" name="圖片 36">
            <a:extLst>
              <a:ext uri="{FF2B5EF4-FFF2-40B4-BE49-F238E27FC236}">
                <a16:creationId xmlns:a16="http://schemas.microsoft.com/office/drawing/2014/main" id="{B9CC5A53-D39F-4235-A6DC-7F9938A90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836" y="6385886"/>
            <a:ext cx="4955571" cy="2654766"/>
          </a:xfrm>
          <a:prstGeom prst="rect">
            <a:avLst/>
          </a:prstGeom>
          <a:ln w="57150">
            <a:solidFill>
              <a:srgbClr val="FFC000"/>
            </a:solidFill>
          </a:ln>
        </p:spPr>
      </p:pic>
      <p:pic>
        <p:nvPicPr>
          <p:cNvPr id="39" name="圖片 38">
            <a:extLst>
              <a:ext uri="{FF2B5EF4-FFF2-40B4-BE49-F238E27FC236}">
                <a16:creationId xmlns:a16="http://schemas.microsoft.com/office/drawing/2014/main" id="{3A359CB8-16F1-4B67-A4CD-77A545458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389" y="6385887"/>
            <a:ext cx="4920854" cy="2635088"/>
          </a:xfrm>
          <a:prstGeom prst="rect">
            <a:avLst/>
          </a:prstGeom>
          <a:ln w="57150">
            <a:solidFill>
              <a:srgbClr val="FFC000"/>
            </a:solidFill>
          </a:ln>
        </p:spPr>
      </p:pic>
    </p:spTree>
    <p:extLst>
      <p:ext uri="{BB962C8B-B14F-4D97-AF65-F5344CB8AC3E}">
        <p14:creationId xmlns:p14="http://schemas.microsoft.com/office/powerpoint/2010/main" val="378740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DAF2649-005E-490E-9374-3B8118EFD91E}"/>
              </a:ext>
            </a:extLst>
          </p:cNvPr>
          <p:cNvGrpSpPr/>
          <p:nvPr/>
        </p:nvGrpSpPr>
        <p:grpSpPr>
          <a:xfrm>
            <a:off x="535057" y="1093491"/>
            <a:ext cx="6321167" cy="875937"/>
            <a:chOff x="323528" y="0"/>
            <a:chExt cx="2187636" cy="578162"/>
          </a:xfrm>
        </p:grpSpPr>
        <p:sp>
          <p:nvSpPr>
            <p:cNvPr id="5" name="TextBox 86">
              <a:extLst>
                <a:ext uri="{FF2B5EF4-FFF2-40B4-BE49-F238E27FC236}">
                  <a16:creationId xmlns:a16="http://schemas.microsoft.com/office/drawing/2014/main" id="{CFCEEDA5-5C0C-4C37-A0CF-F266B94E7981}"/>
                </a:ext>
              </a:extLst>
            </p:cNvPr>
            <p:cNvSpPr txBox="1"/>
            <p:nvPr/>
          </p:nvSpPr>
          <p:spPr>
            <a:xfrm>
              <a:off x="418731" y="58248"/>
              <a:ext cx="2092433"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a:t>
              </a:r>
              <a:r>
                <a:rPr lang="zh-TW" altLang="en-US" sz="3969" b="1">
                  <a:latin typeface="微軟正黑體" panose="020B0604030504040204" pitchFamily="34" charset="-120"/>
                  <a:ea typeface="微軟正黑體" panose="020B0604030504040204" pitchFamily="34" charset="-120"/>
                </a:rPr>
                <a:t>校區</a:t>
              </a:r>
              <a:r>
                <a:rPr lang="en-US" altLang="zh-TW" sz="3969" b="1">
                  <a:latin typeface="微軟正黑體" panose="020B0604030504040204" pitchFamily="34" charset="-120"/>
                  <a:ea typeface="微軟正黑體" panose="020B0604030504040204" pitchFamily="34" charset="-120"/>
                </a:rPr>
                <a:t>-</a:t>
              </a:r>
              <a:r>
                <a:rPr lang="zh-TW" altLang="en-US" sz="3969" b="1">
                  <a:latin typeface="微軟正黑體" panose="020B0604030504040204" pitchFamily="34" charset="-120"/>
                  <a:ea typeface="微軟正黑體" panose="020B0604030504040204" pitchFamily="34" charset="-120"/>
                </a:rPr>
                <a:t>宿舍</a:t>
              </a:r>
              <a:r>
                <a:rPr lang="zh-TW" altLang="en-US" sz="3969" b="1" dirty="0">
                  <a:latin typeface="微軟正黑體" panose="020B0604030504040204" pitchFamily="34" charset="-120"/>
                  <a:ea typeface="微軟正黑體" panose="020B0604030504040204" pitchFamily="34" charset="-120"/>
                </a:rPr>
                <a:t>新建工程</a:t>
              </a:r>
            </a:p>
          </p:txBody>
        </p:sp>
        <p:sp>
          <p:nvSpPr>
            <p:cNvPr id="6" name="矩形 5">
              <a:extLst>
                <a:ext uri="{FF2B5EF4-FFF2-40B4-BE49-F238E27FC236}">
                  <a16:creationId xmlns:a16="http://schemas.microsoft.com/office/drawing/2014/main" id="{4262626A-B661-4EE6-881C-5C82C7CC2BB7}"/>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
        <p:nvSpPr>
          <p:cNvPr id="7" name="矩形: 圓角 6">
            <a:extLst>
              <a:ext uri="{FF2B5EF4-FFF2-40B4-BE49-F238E27FC236}">
                <a16:creationId xmlns:a16="http://schemas.microsoft.com/office/drawing/2014/main" id="{E37A50D8-03C4-4D40-8D46-EF6973CE1B35}"/>
              </a:ext>
            </a:extLst>
          </p:cNvPr>
          <p:cNvSpPr/>
          <p:nvPr/>
        </p:nvSpPr>
        <p:spPr>
          <a:xfrm>
            <a:off x="5442080" y="6387173"/>
            <a:ext cx="4226850"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基地總面積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1100</a:t>
            </a:r>
            <a:r>
              <a:rPr lang="zh-TW" altLang="zh-TW" sz="1985"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樓地板面積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4364</a:t>
            </a:r>
            <a:r>
              <a:rPr lang="zh-TW" altLang="zh-TW" sz="1985"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建築形式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地上</a:t>
            </a:r>
            <a:r>
              <a:rPr lang="en-US" altLang="zh-TW" sz="1985" b="1" dirty="0">
                <a:latin typeface="微軟正黑體" panose="020B0604030504040204" pitchFamily="34" charset="-120"/>
                <a:ea typeface="微軟正黑體" panose="020B0604030504040204" pitchFamily="34" charset="-120"/>
              </a:rPr>
              <a:t>6</a:t>
            </a:r>
            <a:r>
              <a:rPr lang="zh-TW" altLang="en-US" sz="1985" b="1" dirty="0">
                <a:latin typeface="微軟正黑體" panose="020B0604030504040204" pitchFamily="34" charset="-120"/>
                <a:ea typeface="微軟正黑體" panose="020B0604030504040204" pitchFamily="34" charset="-120"/>
              </a:rPr>
              <a:t>樓地下</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停車空間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汽車</a:t>
            </a:r>
            <a:r>
              <a:rPr lang="en-US" altLang="zh-TW" sz="1985" b="1" dirty="0">
                <a:latin typeface="微軟正黑體" panose="020B0604030504040204" pitchFamily="34" charset="-120"/>
                <a:ea typeface="微軟正黑體" panose="020B0604030504040204" pitchFamily="34" charset="-120"/>
              </a:rPr>
              <a:t>-68</a:t>
            </a:r>
            <a:r>
              <a:rPr lang="zh-TW" altLang="en-US" sz="1985" b="1" dirty="0">
                <a:latin typeface="微軟正黑體" panose="020B0604030504040204" pitchFamily="34" charset="-120"/>
                <a:ea typeface="微軟正黑體" panose="020B0604030504040204" pitchFamily="34" charset="-120"/>
              </a:rPr>
              <a:t>格 </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機踏車</a:t>
            </a:r>
            <a:r>
              <a:rPr lang="en-US" altLang="zh-TW" sz="1985" b="1" dirty="0">
                <a:latin typeface="微軟正黑體" panose="020B0604030504040204" pitchFamily="34" charset="-120"/>
                <a:ea typeface="微軟正黑體" panose="020B0604030504040204" pitchFamily="34" charset="-120"/>
              </a:rPr>
              <a:t>-277</a:t>
            </a:r>
            <a:r>
              <a:rPr lang="zh-TW" altLang="en-US" sz="1985" b="1" dirty="0">
                <a:latin typeface="微軟正黑體" panose="020B0604030504040204" pitchFamily="34" charset="-120"/>
                <a:ea typeface="微軟正黑體" panose="020B0604030504040204" pitchFamily="34" charset="-120"/>
              </a:rPr>
              <a:t>格</a:t>
            </a:r>
            <a:endParaRPr lang="en-US" altLang="zh-TW" sz="1985" b="1" dirty="0">
              <a:latin typeface="微軟正黑體" panose="020B0604030504040204" pitchFamily="34" charset="-120"/>
              <a:ea typeface="微軟正黑體" panose="020B0604030504040204" pitchFamily="34" charset="-120"/>
            </a:endParaRPr>
          </a:p>
        </p:txBody>
      </p:sp>
      <p:sp>
        <p:nvSpPr>
          <p:cNvPr id="9" name="矩形: 圓角 8">
            <a:extLst>
              <a:ext uri="{FF2B5EF4-FFF2-40B4-BE49-F238E27FC236}">
                <a16:creationId xmlns:a16="http://schemas.microsoft.com/office/drawing/2014/main" id="{4464C3DA-68BB-4386-B773-2FA0983FCCB1}"/>
              </a:ext>
            </a:extLst>
          </p:cNvPr>
          <p:cNvSpPr/>
          <p:nvPr/>
        </p:nvSpPr>
        <p:spPr>
          <a:xfrm>
            <a:off x="5442082" y="3848117"/>
            <a:ext cx="4226850"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無 障 礙房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2</a:t>
            </a:r>
            <a:r>
              <a:rPr lang="zh-TW" altLang="en-US" sz="1985" b="1" dirty="0">
                <a:latin typeface="微軟正黑體" panose="020B0604030504040204" pitchFamily="34" charset="-120"/>
                <a:ea typeface="微軟正黑體" panose="020B0604030504040204" pitchFamily="34" charset="-120"/>
              </a:rPr>
              <a:t>間     </a:t>
            </a:r>
            <a:r>
              <a:rPr lang="en-US" altLang="zh-TW" sz="1985" b="1" dirty="0">
                <a:latin typeface="微軟正黑體" panose="020B0604030504040204" pitchFamily="34" charset="-120"/>
                <a:ea typeface="微軟正黑體" panose="020B0604030504040204" pitchFamily="34" charset="-120"/>
              </a:rPr>
              <a:t>4</a:t>
            </a:r>
            <a:r>
              <a:rPr lang="zh-TW" altLang="en-US" sz="1985" b="1" dirty="0">
                <a:latin typeface="微軟正黑體" panose="020B0604030504040204" pitchFamily="34" charset="-120"/>
                <a:ea typeface="微軟正黑體" panose="020B0604030504040204" pitchFamily="34" charset="-120"/>
              </a:rPr>
              <a:t>   人  房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68</a:t>
            </a:r>
            <a:r>
              <a:rPr lang="zh-TW" altLang="en-US" sz="1985" b="1" dirty="0">
                <a:latin typeface="微軟正黑體" panose="020B0604030504040204" pitchFamily="34" charset="-120"/>
                <a:ea typeface="微軟正黑體" panose="020B0604030504040204" pitchFamily="34" charset="-120"/>
              </a:rPr>
              <a:t>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共計</a:t>
            </a:r>
            <a:r>
              <a:rPr lang="zh-TW" altLang="en-US" sz="1985" b="1" dirty="0">
                <a:solidFill>
                  <a:schemeClr val="accent2">
                    <a:lumMod val="60000"/>
                    <a:lumOff val="40000"/>
                  </a:schemeClr>
                </a:solidFill>
                <a:latin typeface="微軟正黑體" panose="020B0604030504040204" pitchFamily="34" charset="-120"/>
                <a:ea typeface="微軟正黑體" panose="020B0604030504040204" pitchFamily="34" charset="-120"/>
              </a:rPr>
              <a:t>床位 </a:t>
            </a:r>
            <a:r>
              <a:rPr lang="en-US" altLang="zh-TW" sz="1985" b="1" dirty="0">
                <a:solidFill>
                  <a:schemeClr val="accent2">
                    <a:lumMod val="60000"/>
                    <a:lumOff val="40000"/>
                  </a:schemeClr>
                </a:solidFill>
                <a:latin typeface="微軟正黑體" panose="020B0604030504040204" pitchFamily="34" charset="-120"/>
                <a:ea typeface="微軟正黑體" panose="020B0604030504040204" pitchFamily="34" charset="-120"/>
              </a:rPr>
              <a:t>:</a:t>
            </a:r>
            <a:r>
              <a:rPr lang="zh-TW" altLang="en-US" sz="1985" b="1" dirty="0">
                <a:solidFill>
                  <a:schemeClr val="accent2">
                    <a:lumMod val="60000"/>
                    <a:lumOff val="40000"/>
                  </a:schemeClr>
                </a:solidFill>
                <a:latin typeface="微軟正黑體" panose="020B0604030504040204" pitchFamily="34" charset="-120"/>
                <a:ea typeface="微軟正黑體" panose="020B0604030504040204" pitchFamily="34" charset="-120"/>
              </a:rPr>
              <a:t> </a:t>
            </a:r>
            <a:r>
              <a:rPr lang="en-US" altLang="zh-TW" sz="1985" b="1" dirty="0">
                <a:solidFill>
                  <a:schemeClr val="accent2">
                    <a:lumMod val="60000"/>
                    <a:lumOff val="40000"/>
                  </a:schemeClr>
                </a:solidFill>
                <a:latin typeface="微軟正黑體" panose="020B0604030504040204" pitchFamily="34" charset="-120"/>
                <a:ea typeface="微軟正黑體" panose="020B0604030504040204" pitchFamily="34" charset="-120"/>
              </a:rPr>
              <a:t>277</a:t>
            </a:r>
            <a:r>
              <a:rPr lang="zh-TW" altLang="en-US" sz="1985" b="1" dirty="0">
                <a:solidFill>
                  <a:schemeClr val="accent2">
                    <a:lumMod val="60000"/>
                    <a:lumOff val="40000"/>
                  </a:schemeClr>
                </a:solidFill>
                <a:latin typeface="微軟正黑體" panose="020B0604030504040204" pitchFamily="34" charset="-120"/>
                <a:ea typeface="微軟正黑體" panose="020B0604030504040204" pitchFamily="34" charset="-120"/>
              </a:rPr>
              <a:t>床   </a:t>
            </a:r>
            <a:r>
              <a:rPr lang="zh-TW" altLang="en-US" sz="1985" b="1" dirty="0">
                <a:latin typeface="微軟正黑體" panose="020B0604030504040204" pitchFamily="34" charset="-120"/>
                <a:ea typeface="微軟正黑體" panose="020B0604030504040204" pitchFamily="34" charset="-120"/>
              </a:rPr>
              <a:t>健身空間</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間</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工程總造價 </a:t>
            </a:r>
            <a:r>
              <a:rPr lang="en-US" altLang="zh-TW" sz="1985" b="1" dirty="0">
                <a:latin typeface="微軟正黑體" panose="020B0604030504040204" pitchFamily="34" charset="-120"/>
                <a:ea typeface="微軟正黑體" panose="020B0604030504040204" pitchFamily="34" charset="-120"/>
              </a:rPr>
              <a:t>: 3</a:t>
            </a:r>
            <a:r>
              <a:rPr lang="zh-TW" altLang="en-US" sz="1985" b="1" dirty="0">
                <a:latin typeface="微軟正黑體" panose="020B0604030504040204" pitchFamily="34" charset="-120"/>
                <a:ea typeface="微軟正黑體" panose="020B0604030504040204" pitchFamily="34" charset="-120"/>
              </a:rPr>
              <a:t>億</a:t>
            </a:r>
            <a:r>
              <a:rPr lang="en-US" altLang="zh-TW" sz="1985" b="1" dirty="0">
                <a:latin typeface="微軟正黑體" panose="020B0604030504040204" pitchFamily="34" charset="-120"/>
                <a:ea typeface="微軟正黑體" panose="020B0604030504040204" pitchFamily="34" charset="-120"/>
              </a:rPr>
              <a:t>9,667</a:t>
            </a:r>
            <a:r>
              <a:rPr lang="zh-TW" altLang="en-US" sz="1985" b="1" dirty="0">
                <a:latin typeface="微軟正黑體" panose="020B0604030504040204" pitchFamily="34" charset="-120"/>
                <a:ea typeface="微軟正黑體" panose="020B0604030504040204" pitchFamily="34" charset="-120"/>
              </a:rPr>
              <a:t>萬</a:t>
            </a:r>
            <a:r>
              <a:rPr lang="en-US" altLang="zh-TW" sz="1985" b="1" dirty="0">
                <a:latin typeface="微軟正黑體" panose="020B0604030504040204" pitchFamily="34" charset="-120"/>
                <a:ea typeface="微軟正黑體" panose="020B0604030504040204" pitchFamily="34" charset="-120"/>
              </a:rPr>
              <a:t>0,042</a:t>
            </a:r>
            <a:r>
              <a:rPr lang="zh-TW" altLang="en-US" sz="1985" b="1" dirty="0">
                <a:latin typeface="微軟正黑體" panose="020B0604030504040204" pitchFamily="34" charset="-120"/>
                <a:ea typeface="微軟正黑體" panose="020B0604030504040204" pitchFamily="34" charset="-120"/>
              </a:rPr>
              <a:t>元</a:t>
            </a:r>
            <a:endParaRPr lang="zh-TW" altLang="en-US" sz="1985" b="1" dirty="0">
              <a:solidFill>
                <a:schemeClr val="tx1"/>
              </a:solidFill>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D81010C7-E5BB-42D1-8B7D-D76B09D72C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411" y="2622836"/>
            <a:ext cx="5010014" cy="2818131"/>
          </a:xfrm>
          <a:prstGeom prst="rect">
            <a:avLst/>
          </a:prstGeom>
          <a:ln w="57150">
            <a:solidFill>
              <a:srgbClr val="FFC000"/>
            </a:solidFill>
          </a:ln>
        </p:spPr>
      </p:pic>
      <p:pic>
        <p:nvPicPr>
          <p:cNvPr id="13" name="圖片 12">
            <a:extLst>
              <a:ext uri="{FF2B5EF4-FFF2-40B4-BE49-F238E27FC236}">
                <a16:creationId xmlns:a16="http://schemas.microsoft.com/office/drawing/2014/main" id="{BD706988-548C-4513-9E3B-5B681201C4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1613" y="6432935"/>
            <a:ext cx="5010014" cy="2818131"/>
          </a:xfrm>
          <a:prstGeom prst="rect">
            <a:avLst/>
          </a:prstGeom>
          <a:ln w="57150">
            <a:solidFill>
              <a:srgbClr val="FFC000"/>
            </a:solidFill>
          </a:ln>
        </p:spPr>
      </p:pic>
      <p:pic>
        <p:nvPicPr>
          <p:cNvPr id="15" name="圖片 14">
            <a:extLst>
              <a:ext uri="{FF2B5EF4-FFF2-40B4-BE49-F238E27FC236}">
                <a16:creationId xmlns:a16="http://schemas.microsoft.com/office/drawing/2014/main" id="{03AE6A1A-2238-4E4E-A388-F3DCCF5F82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68587" y="2622836"/>
            <a:ext cx="5010014" cy="2818131"/>
          </a:xfrm>
          <a:prstGeom prst="rect">
            <a:avLst/>
          </a:prstGeom>
          <a:ln w="57150">
            <a:solidFill>
              <a:srgbClr val="FFC000"/>
            </a:solidFill>
          </a:ln>
        </p:spPr>
      </p:pic>
      <p:pic>
        <p:nvPicPr>
          <p:cNvPr id="17" name="圖片 16">
            <a:extLst>
              <a:ext uri="{FF2B5EF4-FFF2-40B4-BE49-F238E27FC236}">
                <a16:creationId xmlns:a16="http://schemas.microsoft.com/office/drawing/2014/main" id="{0EEA823D-4C91-475F-AC8A-2F9D6085EF1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2411" y="6432936"/>
            <a:ext cx="4998504" cy="2811657"/>
          </a:xfrm>
          <a:prstGeom prst="rect">
            <a:avLst/>
          </a:prstGeom>
          <a:ln w="57150">
            <a:solidFill>
              <a:srgbClr val="FFC000"/>
            </a:solidFill>
          </a:ln>
        </p:spPr>
      </p:pic>
    </p:spTree>
    <p:extLst>
      <p:ext uri="{BB962C8B-B14F-4D97-AF65-F5344CB8AC3E}">
        <p14:creationId xmlns:p14="http://schemas.microsoft.com/office/powerpoint/2010/main" val="184878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DAF2649-005E-490E-9374-3B8118EFD91E}"/>
              </a:ext>
            </a:extLst>
          </p:cNvPr>
          <p:cNvGrpSpPr/>
          <p:nvPr/>
        </p:nvGrpSpPr>
        <p:grpSpPr>
          <a:xfrm>
            <a:off x="535057" y="1093491"/>
            <a:ext cx="6321167" cy="875937"/>
            <a:chOff x="323528" y="0"/>
            <a:chExt cx="2187636" cy="578162"/>
          </a:xfrm>
        </p:grpSpPr>
        <p:sp>
          <p:nvSpPr>
            <p:cNvPr id="5" name="TextBox 86">
              <a:extLst>
                <a:ext uri="{FF2B5EF4-FFF2-40B4-BE49-F238E27FC236}">
                  <a16:creationId xmlns:a16="http://schemas.microsoft.com/office/drawing/2014/main" id="{CFCEEDA5-5C0C-4C37-A0CF-F266B94E7981}"/>
                </a:ext>
              </a:extLst>
            </p:cNvPr>
            <p:cNvSpPr txBox="1"/>
            <p:nvPr/>
          </p:nvSpPr>
          <p:spPr>
            <a:xfrm>
              <a:off x="418731" y="58248"/>
              <a:ext cx="2092433"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南屯校區</a:t>
              </a:r>
              <a:r>
                <a:rPr lang="en-US" altLang="zh-TW" sz="3969" b="1" dirty="0">
                  <a:latin typeface="微軟正黑體" panose="020B0604030504040204" pitchFamily="34" charset="-120"/>
                  <a:ea typeface="微軟正黑體" panose="020B0604030504040204" pitchFamily="34" charset="-120"/>
                </a:rPr>
                <a:t>-</a:t>
              </a:r>
              <a:r>
                <a:rPr lang="zh-TW" altLang="en-US" sz="3969" b="1" dirty="0">
                  <a:latin typeface="微軟正黑體" panose="020B0604030504040204" pitchFamily="34" charset="-120"/>
                  <a:ea typeface="微軟正黑體" panose="020B0604030504040204" pitchFamily="34" charset="-120"/>
                </a:rPr>
                <a:t>體育館新建工程</a:t>
              </a:r>
            </a:p>
          </p:txBody>
        </p:sp>
        <p:sp>
          <p:nvSpPr>
            <p:cNvPr id="6" name="矩形 5">
              <a:extLst>
                <a:ext uri="{FF2B5EF4-FFF2-40B4-BE49-F238E27FC236}">
                  <a16:creationId xmlns:a16="http://schemas.microsoft.com/office/drawing/2014/main" id="{4262626A-B661-4EE6-881C-5C82C7CC2BB7}"/>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
        <p:nvSpPr>
          <p:cNvPr id="7" name="矩形: 圓角 6">
            <a:extLst>
              <a:ext uri="{FF2B5EF4-FFF2-40B4-BE49-F238E27FC236}">
                <a16:creationId xmlns:a16="http://schemas.microsoft.com/office/drawing/2014/main" id="{E37A50D8-03C4-4D40-8D46-EF6973CE1B35}"/>
              </a:ext>
            </a:extLst>
          </p:cNvPr>
          <p:cNvSpPr/>
          <p:nvPr/>
        </p:nvSpPr>
        <p:spPr>
          <a:xfrm>
            <a:off x="5442080" y="6387173"/>
            <a:ext cx="4226850"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樓地板面積 </a:t>
            </a:r>
            <a:r>
              <a:rPr lang="en-US" altLang="zh-TW" sz="1985" b="1" dirty="0">
                <a:latin typeface="微軟正黑體" panose="020B0604030504040204" pitchFamily="34" charset="-120"/>
                <a:ea typeface="微軟正黑體" panose="020B0604030504040204" pitchFamily="34" charset="-120"/>
              </a:rPr>
              <a:t>:1500</a:t>
            </a:r>
            <a:r>
              <a:rPr lang="zh-TW" altLang="zh-TW" sz="1985"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1985"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建築形式 </a:t>
            </a:r>
            <a:r>
              <a:rPr lang="en-US" altLang="zh-TW" sz="1985" b="1" dirty="0">
                <a:latin typeface="微軟正黑體" panose="020B0604030504040204" pitchFamily="34" charset="-120"/>
                <a:ea typeface="微軟正黑體" panose="020B0604030504040204" pitchFamily="34" charset="-120"/>
              </a:rPr>
              <a:t>:</a:t>
            </a:r>
            <a:r>
              <a:rPr lang="zh-TW" altLang="en-US" sz="1985" b="1" dirty="0">
                <a:latin typeface="微軟正黑體" panose="020B0604030504040204" pitchFamily="34" charset="-120"/>
                <a:ea typeface="微軟正黑體" panose="020B0604030504040204" pitchFamily="34" charset="-120"/>
              </a:rPr>
              <a:t> 地上</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層</a:t>
            </a:r>
            <a:endParaRPr lang="en-US" altLang="zh-TW" sz="1985" b="1" dirty="0">
              <a:latin typeface="微軟正黑體" panose="020B0604030504040204" pitchFamily="34" charset="-120"/>
              <a:ea typeface="微軟正黑體" panose="020B0604030504040204" pitchFamily="34" charset="-120"/>
            </a:endParaRPr>
          </a:p>
          <a:p>
            <a:endParaRPr lang="en-US" altLang="zh-TW" sz="1985" b="1" dirty="0">
              <a:latin typeface="微軟正黑體" panose="020B0604030504040204" pitchFamily="34" charset="-120"/>
              <a:ea typeface="微軟正黑體" panose="020B0604030504040204" pitchFamily="34" charset="-120"/>
            </a:endParaRPr>
          </a:p>
        </p:txBody>
      </p:sp>
      <p:sp>
        <p:nvSpPr>
          <p:cNvPr id="9" name="矩形: 圓角 8">
            <a:extLst>
              <a:ext uri="{FF2B5EF4-FFF2-40B4-BE49-F238E27FC236}">
                <a16:creationId xmlns:a16="http://schemas.microsoft.com/office/drawing/2014/main" id="{4464C3DA-68BB-4386-B773-2FA0983FCCB1}"/>
              </a:ext>
            </a:extLst>
          </p:cNvPr>
          <p:cNvSpPr/>
          <p:nvPr/>
        </p:nvSpPr>
        <p:spPr>
          <a:xfrm>
            <a:off x="5442082" y="3848117"/>
            <a:ext cx="4226850"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985" b="1" dirty="0">
                <a:latin typeface="微軟正黑體" panose="020B0604030504040204" pitchFamily="34" charset="-120"/>
                <a:ea typeface="微軟正黑體" panose="020B0604030504040204" pitchFamily="34" charset="-120"/>
              </a:rPr>
              <a:t>室內體育館</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棟</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可供做為籃球場</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面或排球場</a:t>
            </a:r>
            <a:r>
              <a:rPr lang="en-US" altLang="zh-TW" sz="1985" b="1" dirty="0">
                <a:latin typeface="微軟正黑體" panose="020B0604030504040204" pitchFamily="34" charset="-120"/>
                <a:ea typeface="微軟正黑體" panose="020B0604030504040204" pitchFamily="34" charset="-120"/>
              </a:rPr>
              <a:t>1</a:t>
            </a:r>
            <a:r>
              <a:rPr lang="zh-TW" altLang="en-US" sz="1985" b="1" dirty="0">
                <a:latin typeface="微軟正黑體" panose="020B0604030504040204" pitchFamily="34" charset="-120"/>
                <a:ea typeface="微軟正黑體" panose="020B0604030504040204" pitchFamily="34" charset="-120"/>
              </a:rPr>
              <a:t>面或羽球場</a:t>
            </a:r>
            <a:r>
              <a:rPr lang="en-US" altLang="zh-TW" sz="1985" b="1" dirty="0">
                <a:latin typeface="微軟正黑體" panose="020B0604030504040204" pitchFamily="34" charset="-120"/>
                <a:ea typeface="微軟正黑體" panose="020B0604030504040204" pitchFamily="34" charset="-120"/>
              </a:rPr>
              <a:t>4</a:t>
            </a:r>
            <a:r>
              <a:rPr lang="zh-TW" altLang="en-US" sz="1985" b="1" dirty="0">
                <a:latin typeface="微軟正黑體" panose="020B0604030504040204" pitchFamily="34" charset="-120"/>
                <a:ea typeface="微軟正黑體" panose="020B0604030504040204" pitchFamily="34" charset="-120"/>
              </a:rPr>
              <a:t>面</a:t>
            </a:r>
            <a:endParaRPr lang="en-US" altLang="zh-TW" sz="1985" b="1" dirty="0">
              <a:latin typeface="微軟正黑體" panose="020B0604030504040204" pitchFamily="34" charset="-120"/>
              <a:ea typeface="微軟正黑體" panose="020B0604030504040204" pitchFamily="34" charset="-120"/>
            </a:endParaRPr>
          </a:p>
          <a:p>
            <a:r>
              <a:rPr lang="zh-TW" altLang="en-US" sz="1985" b="1" dirty="0">
                <a:latin typeface="微軟正黑體" panose="020B0604030504040204" pitchFamily="34" charset="-120"/>
                <a:ea typeface="微軟正黑體" panose="020B0604030504040204" pitchFamily="34" charset="-120"/>
              </a:rPr>
              <a:t>工程總造價 </a:t>
            </a:r>
            <a:r>
              <a:rPr lang="en-US" altLang="zh-TW" sz="1985" b="1" dirty="0">
                <a:latin typeface="微軟正黑體" panose="020B0604030504040204" pitchFamily="34" charset="-120"/>
                <a:ea typeface="微軟正黑體" panose="020B0604030504040204" pitchFamily="34" charset="-120"/>
              </a:rPr>
              <a:t>: 1</a:t>
            </a:r>
            <a:r>
              <a:rPr lang="zh-TW" altLang="en-US" sz="1985" b="1" dirty="0">
                <a:latin typeface="微軟正黑體" panose="020B0604030504040204" pitchFamily="34" charset="-120"/>
                <a:ea typeface="微軟正黑體" panose="020B0604030504040204" pitchFamily="34" charset="-120"/>
              </a:rPr>
              <a:t>億</a:t>
            </a:r>
            <a:r>
              <a:rPr lang="en-US" altLang="zh-TW" sz="1985" b="1" dirty="0">
                <a:latin typeface="微軟正黑體" panose="020B0604030504040204" pitchFamily="34" charset="-120"/>
                <a:ea typeface="微軟正黑體" panose="020B0604030504040204" pitchFamily="34" charset="-120"/>
              </a:rPr>
              <a:t>4,381</a:t>
            </a:r>
            <a:r>
              <a:rPr lang="zh-TW" altLang="en-US" sz="1985" b="1" dirty="0">
                <a:latin typeface="微軟正黑體" panose="020B0604030504040204" pitchFamily="34" charset="-120"/>
                <a:ea typeface="微軟正黑體" panose="020B0604030504040204" pitchFamily="34" charset="-120"/>
              </a:rPr>
              <a:t>萬</a:t>
            </a:r>
            <a:r>
              <a:rPr lang="en-US" altLang="zh-TW" sz="1985" b="1" dirty="0">
                <a:latin typeface="微軟正黑體" panose="020B0604030504040204" pitchFamily="34" charset="-120"/>
                <a:ea typeface="微軟正黑體" panose="020B0604030504040204" pitchFamily="34" charset="-120"/>
              </a:rPr>
              <a:t>2,295</a:t>
            </a:r>
            <a:r>
              <a:rPr lang="zh-TW" altLang="en-US" sz="1985" b="1" dirty="0">
                <a:latin typeface="微軟正黑體" panose="020B0604030504040204" pitchFamily="34" charset="-120"/>
                <a:ea typeface="微軟正黑體" panose="020B0604030504040204" pitchFamily="34" charset="-120"/>
              </a:rPr>
              <a:t>元</a:t>
            </a:r>
          </a:p>
          <a:p>
            <a:endParaRPr lang="zh-TW" altLang="en-US" sz="1985" b="1" dirty="0">
              <a:solidFill>
                <a:schemeClr val="tx1"/>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822B6C14-0A1F-4E53-832C-4B050A526264}"/>
              </a:ext>
            </a:extLst>
          </p:cNvPr>
          <p:cNvPicPr>
            <a:picLocks noChangeAspect="1"/>
          </p:cNvPicPr>
          <p:nvPr/>
        </p:nvPicPr>
        <p:blipFill rotWithShape="1">
          <a:blip r:embed="rId2"/>
          <a:srcRect l="54" t="123" r="82" b="2"/>
          <a:stretch/>
        </p:blipFill>
        <p:spPr>
          <a:xfrm>
            <a:off x="536559" y="3044556"/>
            <a:ext cx="4511600" cy="2418589"/>
          </a:xfrm>
          <a:prstGeom prst="rect">
            <a:avLst/>
          </a:prstGeom>
          <a:ln w="12700">
            <a:solidFill>
              <a:srgbClr val="FFC000"/>
            </a:solidFill>
          </a:ln>
        </p:spPr>
      </p:pic>
      <p:pic>
        <p:nvPicPr>
          <p:cNvPr id="10" name="圖片 9">
            <a:extLst>
              <a:ext uri="{FF2B5EF4-FFF2-40B4-BE49-F238E27FC236}">
                <a16:creationId xmlns:a16="http://schemas.microsoft.com/office/drawing/2014/main" id="{9C725968-43DC-45D2-AFBD-EC64F8A26998}"/>
              </a:ext>
            </a:extLst>
          </p:cNvPr>
          <p:cNvPicPr>
            <a:picLocks noChangeAspect="1"/>
          </p:cNvPicPr>
          <p:nvPr/>
        </p:nvPicPr>
        <p:blipFill rotWithShape="1">
          <a:blip r:embed="rId3"/>
          <a:srcRect l="123" t="178" r="81" b="122"/>
          <a:stretch/>
        </p:blipFill>
        <p:spPr>
          <a:xfrm>
            <a:off x="525903" y="6282804"/>
            <a:ext cx="4522256" cy="3528392"/>
          </a:xfrm>
          <a:prstGeom prst="rect">
            <a:avLst/>
          </a:prstGeom>
        </p:spPr>
      </p:pic>
      <p:pic>
        <p:nvPicPr>
          <p:cNvPr id="14" name="圖片 13">
            <a:extLst>
              <a:ext uri="{FF2B5EF4-FFF2-40B4-BE49-F238E27FC236}">
                <a16:creationId xmlns:a16="http://schemas.microsoft.com/office/drawing/2014/main" id="{84D48C95-C08C-4A68-9292-79EE804CCD07}"/>
              </a:ext>
            </a:extLst>
          </p:cNvPr>
          <p:cNvPicPr>
            <a:picLocks noChangeAspect="1"/>
          </p:cNvPicPr>
          <p:nvPr/>
        </p:nvPicPr>
        <p:blipFill rotWithShape="1">
          <a:blip r:embed="rId4"/>
          <a:srcRect l="42" t="100" r="96" b="204"/>
          <a:stretch/>
        </p:blipFill>
        <p:spPr>
          <a:xfrm>
            <a:off x="10102085" y="2898427"/>
            <a:ext cx="4583750" cy="2564717"/>
          </a:xfrm>
          <a:prstGeom prst="rect">
            <a:avLst/>
          </a:prstGeom>
        </p:spPr>
      </p:pic>
      <p:pic>
        <p:nvPicPr>
          <p:cNvPr id="18" name="圖片 17">
            <a:extLst>
              <a:ext uri="{FF2B5EF4-FFF2-40B4-BE49-F238E27FC236}">
                <a16:creationId xmlns:a16="http://schemas.microsoft.com/office/drawing/2014/main" id="{36EC326F-083C-4E2E-9818-38D3060DCBF9}"/>
              </a:ext>
            </a:extLst>
          </p:cNvPr>
          <p:cNvPicPr>
            <a:picLocks noChangeAspect="1"/>
          </p:cNvPicPr>
          <p:nvPr/>
        </p:nvPicPr>
        <p:blipFill rotWithShape="1">
          <a:blip r:embed="rId5"/>
          <a:srcRect l="52" t="37" r="23" b="192"/>
          <a:stretch/>
        </p:blipFill>
        <p:spPr>
          <a:xfrm>
            <a:off x="10062851" y="6387173"/>
            <a:ext cx="4707372" cy="2651279"/>
          </a:xfrm>
          <a:prstGeom prst="rect">
            <a:avLst/>
          </a:prstGeom>
        </p:spPr>
      </p:pic>
    </p:spTree>
    <p:extLst>
      <p:ext uri="{BB962C8B-B14F-4D97-AF65-F5344CB8AC3E}">
        <p14:creationId xmlns:p14="http://schemas.microsoft.com/office/powerpoint/2010/main" val="99596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3382625"/>
            <a:ext cx="15122525" cy="731077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16</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296566" y="1098227"/>
            <a:ext cx="3327995" cy="2392625"/>
            <a:chOff x="2265565" y="3178751"/>
            <a:chExt cx="3327995" cy="2392625"/>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913637" y="3178751"/>
              <a:ext cx="2679923" cy="23926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02</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652259" y="1567304"/>
            <a:ext cx="4544834"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 校園工程</a:t>
            </a:r>
          </a:p>
        </p:txBody>
      </p:sp>
      <p:sp>
        <p:nvSpPr>
          <p:cNvPr id="8" name="文字方塊 7">
            <a:extLst>
              <a:ext uri="{FF2B5EF4-FFF2-40B4-BE49-F238E27FC236}">
                <a16:creationId xmlns:a16="http://schemas.microsoft.com/office/drawing/2014/main" id="{F11422CA-31FE-4CDE-BE04-E7C7CC9A8425}"/>
              </a:ext>
            </a:extLst>
          </p:cNvPr>
          <p:cNvSpPr txBox="1"/>
          <p:nvPr/>
        </p:nvSpPr>
        <p:spPr>
          <a:xfrm>
            <a:off x="1944638" y="3382625"/>
            <a:ext cx="12203775" cy="7540526"/>
          </a:xfrm>
          <a:prstGeom prst="rect">
            <a:avLst/>
          </a:prstGeom>
          <a:noFill/>
        </p:spPr>
        <p:txBody>
          <a:bodyPr wrap="square" rtlCol="0">
            <a:spAutoFit/>
          </a:bodyPr>
          <a:lstStyle/>
          <a:p>
            <a:pPr marL="619125" indent="-619125" algn="just">
              <a:spcAft>
                <a:spcPts val="600"/>
              </a:spcAft>
              <a:buFont typeface="+mj-ea"/>
              <a:buAutoNum type="ea1ChtPeriod"/>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目前施工中</a:t>
            </a:r>
            <a:endParaRPr lang="en-US" altLang="zh-TW" sz="4400" b="1" dirty="0">
              <a:solidFill>
                <a:schemeClr val="tx1">
                  <a:lumMod val="75000"/>
                  <a:lumOff val="25000"/>
                </a:schemeClr>
              </a:solidFill>
              <a:latin typeface="新細明體" panose="02020500000000000000" pitchFamily="18" charset="-120"/>
              <a:ea typeface="新細明體" panose="02020500000000000000" pitchFamily="18" charset="-120"/>
            </a:endParaRPr>
          </a:p>
          <a:p>
            <a:pPr algn="just">
              <a:spcAft>
                <a:spcPts val="600"/>
              </a:spcAft>
            </a:pPr>
            <a:r>
              <a:rPr lang="en-US" altLang="zh-TW" sz="44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學生活動中心補強工程及補照工程。</a:t>
            </a:r>
            <a:endPar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  2.</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弘業樓</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樓無障礙廁所改善工程</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Bef>
                <a:spcPts val="1800"/>
              </a:spcBef>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二</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預計</a:t>
            </a:r>
            <a:r>
              <a:rPr lang="zh-TW"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於</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114</a:t>
            </a:r>
            <a:r>
              <a:rPr lang="zh-TW"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年</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9-10</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月完成工程發包後開</a:t>
            </a:r>
            <a:r>
              <a:rPr lang="zh-TW"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工</a:t>
            </a: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   昌明樓外牆整修工程</a:t>
            </a:r>
            <a:endPar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三</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未來規劃</a:t>
            </a:r>
            <a:endParaRPr lang="en-US" altLang="zh-TW" sz="4400" b="1" dirty="0">
              <a:solidFill>
                <a:schemeClr val="tx1">
                  <a:lumMod val="75000"/>
                  <a:lumOff val="25000"/>
                </a:schemeClr>
              </a:solidFill>
              <a:latin typeface="新細明體" panose="02020500000000000000" pitchFamily="18" charset="-120"/>
              <a:ea typeface="新細明體" panose="02020500000000000000" pitchFamily="18" charset="-120"/>
            </a:endParaRPr>
          </a:p>
          <a:p>
            <a:pPr algn="just">
              <a:spcBef>
                <a:spcPts val="0"/>
              </a:spcBef>
              <a:spcAft>
                <a:spcPts val="600"/>
              </a:spcAft>
            </a:pPr>
            <a:r>
              <a:rPr lang="zh-TW" altLang="en-US" sz="44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體育館東側</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全家便利商店</a:t>
            </a:r>
            <a:r>
              <a:rPr lang="en-US" altLang="zh-TW" sz="40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619125" indent="-619125" algn="just">
              <a:spcAft>
                <a:spcPts val="600"/>
              </a:spcAft>
              <a:buFont typeface="+mj-ea"/>
              <a:buAutoNum type="ea1ChtPeriod"/>
            </a:pP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619125" indent="-619125" algn="just">
              <a:spcAft>
                <a:spcPts val="600"/>
              </a:spcAft>
              <a:buFont typeface="+mj-ea"/>
              <a:buAutoNum type="ea1ChtPeriod"/>
            </a:pP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173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959AD3B7-CBA1-461C-946D-CA7BEDB0E005}"/>
              </a:ext>
            </a:extLst>
          </p:cNvPr>
          <p:cNvGrpSpPr/>
          <p:nvPr/>
        </p:nvGrpSpPr>
        <p:grpSpPr>
          <a:xfrm>
            <a:off x="535056" y="1093491"/>
            <a:ext cx="5175390" cy="875937"/>
            <a:chOff x="323528" y="0"/>
            <a:chExt cx="1791104" cy="578162"/>
          </a:xfrm>
        </p:grpSpPr>
        <p:sp>
          <p:nvSpPr>
            <p:cNvPr id="5" name="TextBox 86">
              <a:extLst>
                <a:ext uri="{FF2B5EF4-FFF2-40B4-BE49-F238E27FC236}">
                  <a16:creationId xmlns:a16="http://schemas.microsoft.com/office/drawing/2014/main" id="{FF14AB51-1F5D-456F-8ECC-FB0E74BC031E}"/>
                </a:ext>
              </a:extLst>
            </p:cNvPr>
            <p:cNvSpPr txBox="1"/>
            <p:nvPr/>
          </p:nvSpPr>
          <p:spPr>
            <a:xfrm>
              <a:off x="418732" y="58248"/>
              <a:ext cx="1695900"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cs typeface="+mn-ea"/>
                  <a:sym typeface="+mn-lt"/>
                </a:rPr>
                <a:t>體育館東側便利商店</a:t>
              </a:r>
              <a:endParaRPr lang="en-US" altLang="zh-CN" sz="3969" b="1" dirty="0">
                <a:latin typeface="微軟正黑體" panose="020B0604030504040204" pitchFamily="34" charset="-120"/>
                <a:ea typeface="微軟正黑體" panose="020B0604030504040204" pitchFamily="34" charset="-120"/>
                <a:cs typeface="+mn-ea"/>
                <a:sym typeface="+mn-lt"/>
              </a:endParaRPr>
            </a:p>
          </p:txBody>
        </p:sp>
        <p:sp>
          <p:nvSpPr>
            <p:cNvPr id="6" name="矩形 5">
              <a:extLst>
                <a:ext uri="{FF2B5EF4-FFF2-40B4-BE49-F238E27FC236}">
                  <a16:creationId xmlns:a16="http://schemas.microsoft.com/office/drawing/2014/main" id="{95022B6C-7838-4BB6-B2BC-27BE4CD0A5E4}"/>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
        <p:nvSpPr>
          <p:cNvPr id="23" name="矩形: 圓角 22">
            <a:extLst>
              <a:ext uri="{FF2B5EF4-FFF2-40B4-BE49-F238E27FC236}">
                <a16:creationId xmlns:a16="http://schemas.microsoft.com/office/drawing/2014/main" id="{C30CAB01-4DD6-4723-BBE9-FD2435A19F9C}"/>
              </a:ext>
            </a:extLst>
          </p:cNvPr>
          <p:cNvSpPr/>
          <p:nvPr/>
        </p:nvSpPr>
        <p:spPr>
          <a:xfrm>
            <a:off x="466141" y="3596390"/>
            <a:ext cx="4140008"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796" b="1" dirty="0">
                <a:solidFill>
                  <a:schemeClr val="tx1"/>
                </a:solidFill>
                <a:latin typeface="微軟正黑體" panose="020B0604030504040204" pitchFamily="34" charset="-120"/>
                <a:ea typeface="微軟正黑體" panose="020B0604030504040204" pitchFamily="34" charset="-120"/>
              </a:rPr>
              <a:t>基地總面積 </a:t>
            </a:r>
            <a:r>
              <a:rPr lang="en-US" altLang="zh-TW" sz="4796" b="1" dirty="0">
                <a:solidFill>
                  <a:schemeClr val="tx1"/>
                </a:solidFill>
                <a:latin typeface="微軟正黑體" panose="020B0604030504040204" pitchFamily="34" charset="-120"/>
                <a:ea typeface="微軟正黑體" panose="020B0604030504040204" pitchFamily="34" charset="-120"/>
              </a:rPr>
              <a:t>:</a:t>
            </a:r>
            <a:r>
              <a:rPr lang="zh-TW" altLang="en-US" sz="4796" b="1" dirty="0">
                <a:solidFill>
                  <a:schemeClr val="tx1"/>
                </a:solidFill>
                <a:latin typeface="微軟正黑體" panose="020B0604030504040204" pitchFamily="34" charset="-120"/>
                <a:ea typeface="微軟正黑體" panose="020B0604030504040204" pitchFamily="34" charset="-120"/>
              </a:rPr>
              <a:t> </a:t>
            </a:r>
            <a:r>
              <a:rPr lang="en-US" altLang="zh-TW" sz="4796" b="1" dirty="0">
                <a:solidFill>
                  <a:schemeClr val="tx1"/>
                </a:solidFill>
                <a:latin typeface="微軟正黑體" panose="020B0604030504040204" pitchFamily="34" charset="-120"/>
                <a:ea typeface="微軟正黑體" panose="020B0604030504040204" pitchFamily="34" charset="-120"/>
              </a:rPr>
              <a:t>554</a:t>
            </a:r>
            <a:r>
              <a:rPr lang="zh-TW" altLang="zh-TW" sz="4796"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796" b="1" dirty="0">
              <a:solidFill>
                <a:schemeClr val="tx1"/>
              </a:solidFill>
              <a:latin typeface="微軟正黑體" panose="020B0604030504040204" pitchFamily="34" charset="-120"/>
              <a:ea typeface="微軟正黑體" panose="020B0604030504040204" pitchFamily="34" charset="-120"/>
            </a:endParaRPr>
          </a:p>
          <a:p>
            <a:r>
              <a:rPr lang="zh-TW" altLang="en-US" sz="4796" b="1" dirty="0">
                <a:solidFill>
                  <a:schemeClr val="tx1"/>
                </a:solidFill>
                <a:latin typeface="微軟正黑體" panose="020B0604030504040204" pitchFamily="34" charset="-120"/>
                <a:ea typeface="微軟正黑體" panose="020B0604030504040204" pitchFamily="34" charset="-120"/>
              </a:rPr>
              <a:t>樓地板面積 </a:t>
            </a:r>
            <a:r>
              <a:rPr lang="en-US" altLang="zh-TW" sz="4796" b="1" dirty="0">
                <a:solidFill>
                  <a:schemeClr val="tx1"/>
                </a:solidFill>
                <a:latin typeface="微軟正黑體" panose="020B0604030504040204" pitchFamily="34" charset="-120"/>
                <a:ea typeface="微軟正黑體" panose="020B0604030504040204" pitchFamily="34" charset="-120"/>
              </a:rPr>
              <a:t>:</a:t>
            </a:r>
            <a:r>
              <a:rPr lang="zh-TW" altLang="en-US" sz="4796" b="1" dirty="0">
                <a:solidFill>
                  <a:schemeClr val="tx1"/>
                </a:solidFill>
                <a:latin typeface="微軟正黑體" panose="020B0604030504040204" pitchFamily="34" charset="-120"/>
                <a:ea typeface="微軟正黑體" panose="020B0604030504040204" pitchFamily="34" charset="-120"/>
              </a:rPr>
              <a:t> </a:t>
            </a:r>
            <a:r>
              <a:rPr lang="en-US" altLang="zh-TW" sz="4796" b="1" dirty="0">
                <a:solidFill>
                  <a:schemeClr val="tx1"/>
                </a:solidFill>
                <a:latin typeface="微軟正黑體" panose="020B0604030504040204" pitchFamily="34" charset="-120"/>
                <a:ea typeface="微軟正黑體" panose="020B0604030504040204" pitchFamily="34" charset="-120"/>
              </a:rPr>
              <a:t>412</a:t>
            </a:r>
            <a:r>
              <a:rPr lang="zh-TW" altLang="zh-TW" sz="4796"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796" b="1" dirty="0">
              <a:solidFill>
                <a:schemeClr val="tx1"/>
              </a:solidFill>
              <a:latin typeface="微軟正黑體" panose="020B0604030504040204" pitchFamily="34" charset="-120"/>
              <a:ea typeface="微軟正黑體" panose="020B0604030504040204" pitchFamily="34" charset="-120"/>
            </a:endParaRPr>
          </a:p>
        </p:txBody>
      </p:sp>
      <p:sp>
        <p:nvSpPr>
          <p:cNvPr id="24" name="矩形: 圓角 23">
            <a:extLst>
              <a:ext uri="{FF2B5EF4-FFF2-40B4-BE49-F238E27FC236}">
                <a16:creationId xmlns:a16="http://schemas.microsoft.com/office/drawing/2014/main" id="{CD7DDCB9-8EEB-436E-8CCF-DB3CB5CBDE84}"/>
              </a:ext>
            </a:extLst>
          </p:cNvPr>
          <p:cNvSpPr/>
          <p:nvPr/>
        </p:nvSpPr>
        <p:spPr>
          <a:xfrm>
            <a:off x="10516373" y="3625918"/>
            <a:ext cx="4271111" cy="1625107"/>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4176">
              <a:defRPr/>
            </a:pPr>
            <a:r>
              <a:rPr lang="zh-TW" altLang="en-US" sz="4796" b="1" dirty="0">
                <a:solidFill>
                  <a:schemeClr val="tx1"/>
                </a:solidFill>
                <a:latin typeface="微軟正黑體" panose="020B0604030504040204" pitchFamily="34" charset="-120"/>
                <a:ea typeface="微軟正黑體" panose="020B0604030504040204" pitchFamily="34" charset="-120"/>
              </a:rPr>
              <a:t>建築形式 </a:t>
            </a:r>
            <a:r>
              <a:rPr lang="en-US" altLang="zh-TW" sz="4796" b="1" dirty="0">
                <a:solidFill>
                  <a:schemeClr val="tx1"/>
                </a:solidFill>
                <a:latin typeface="微軟正黑體" panose="020B0604030504040204" pitchFamily="34" charset="-120"/>
                <a:ea typeface="微軟正黑體" panose="020B0604030504040204" pitchFamily="34" charset="-120"/>
              </a:rPr>
              <a:t>:</a:t>
            </a:r>
            <a:r>
              <a:rPr lang="zh-TW" altLang="en-US" sz="4796" b="1" dirty="0">
                <a:solidFill>
                  <a:schemeClr val="tx1"/>
                </a:solidFill>
                <a:latin typeface="微軟正黑體" panose="020B0604030504040204" pitchFamily="34" charset="-120"/>
                <a:ea typeface="微軟正黑體" panose="020B0604030504040204" pitchFamily="34" charset="-120"/>
              </a:rPr>
              <a:t> 地上</a:t>
            </a:r>
            <a:r>
              <a:rPr lang="en-US" altLang="zh-TW" sz="4796" b="1" dirty="0">
                <a:solidFill>
                  <a:schemeClr val="tx1"/>
                </a:solidFill>
                <a:latin typeface="微軟正黑體" panose="020B0604030504040204" pitchFamily="34" charset="-120"/>
                <a:ea typeface="微軟正黑體" panose="020B0604030504040204" pitchFamily="34" charset="-120"/>
              </a:rPr>
              <a:t>2</a:t>
            </a:r>
            <a:r>
              <a:rPr lang="zh-TW" altLang="en-US" sz="4796" b="1" dirty="0">
                <a:solidFill>
                  <a:schemeClr val="tx1"/>
                </a:solidFill>
                <a:latin typeface="微軟正黑體" panose="020B0604030504040204" pitchFamily="34" charset="-120"/>
                <a:ea typeface="微軟正黑體" panose="020B0604030504040204" pitchFamily="34" charset="-120"/>
              </a:rPr>
              <a:t>樓</a:t>
            </a:r>
            <a:endParaRPr lang="en-US" altLang="zh-TW" sz="4796" b="1" dirty="0">
              <a:solidFill>
                <a:schemeClr val="tx1"/>
              </a:solidFill>
              <a:latin typeface="微軟正黑體" panose="020B0604030504040204" pitchFamily="34" charset="-120"/>
              <a:ea typeface="微軟正黑體" panose="020B0604030504040204" pitchFamily="34" charset="-120"/>
            </a:endParaRPr>
          </a:p>
          <a:p>
            <a:pPr algn="ctr" defTabSz="1134176">
              <a:defRPr/>
            </a:pPr>
            <a:r>
              <a:rPr lang="zh-TW" altLang="en-US" sz="4796" b="1" dirty="0">
                <a:solidFill>
                  <a:schemeClr val="tx1"/>
                </a:solidFill>
                <a:latin typeface="微軟正黑體" panose="020B0604030504040204" pitchFamily="34" charset="-120"/>
                <a:ea typeface="微軟正黑體" panose="020B0604030504040204" pitchFamily="34" charset="-120"/>
              </a:rPr>
              <a:t>工程總造價 </a:t>
            </a:r>
            <a:r>
              <a:rPr lang="en-US" altLang="zh-TW" sz="4796" b="1" dirty="0">
                <a:solidFill>
                  <a:schemeClr val="tx1"/>
                </a:solidFill>
                <a:latin typeface="微軟正黑體" panose="020B0604030504040204" pitchFamily="34" charset="-120"/>
                <a:ea typeface="微軟正黑體" panose="020B0604030504040204" pitchFamily="34" charset="-120"/>
              </a:rPr>
              <a:t>: </a:t>
            </a:r>
          </a:p>
          <a:p>
            <a:pPr algn="ctr" defTabSz="1134176">
              <a:defRPr/>
            </a:pPr>
            <a:r>
              <a:rPr lang="en-US" altLang="zh-TW" sz="4796" b="1" dirty="0">
                <a:solidFill>
                  <a:schemeClr val="tx1"/>
                </a:solidFill>
                <a:latin typeface="微軟正黑體" panose="020B0604030504040204" pitchFamily="34" charset="-120"/>
                <a:ea typeface="微軟正黑體" panose="020B0604030504040204" pitchFamily="34" charset="-120"/>
              </a:rPr>
              <a:t>1,999</a:t>
            </a:r>
            <a:r>
              <a:rPr lang="zh-TW" altLang="en-US" sz="4796" b="1" dirty="0">
                <a:solidFill>
                  <a:schemeClr val="tx1"/>
                </a:solidFill>
                <a:latin typeface="微軟正黑體" panose="020B0604030504040204" pitchFamily="34" charset="-120"/>
                <a:ea typeface="微軟正黑體" panose="020B0604030504040204" pitchFamily="34" charset="-120"/>
              </a:rPr>
              <a:t>萬</a:t>
            </a:r>
            <a:r>
              <a:rPr lang="en-US" altLang="zh-TW" sz="4796" b="1" dirty="0">
                <a:solidFill>
                  <a:schemeClr val="tx1"/>
                </a:solidFill>
                <a:latin typeface="微軟正黑體" panose="020B0604030504040204" pitchFamily="34" charset="-120"/>
                <a:ea typeface="微軟正黑體" panose="020B0604030504040204" pitchFamily="34" charset="-120"/>
              </a:rPr>
              <a:t>1,003</a:t>
            </a:r>
            <a:r>
              <a:rPr lang="zh-TW" altLang="en-US" sz="4796" b="1" dirty="0">
                <a:solidFill>
                  <a:schemeClr val="tx1"/>
                </a:solidFill>
                <a:latin typeface="微軟正黑體" panose="020B0604030504040204" pitchFamily="34" charset="-120"/>
                <a:ea typeface="微軟正黑體" panose="020B0604030504040204" pitchFamily="34" charset="-120"/>
              </a:rPr>
              <a:t>元    </a:t>
            </a:r>
          </a:p>
        </p:txBody>
      </p:sp>
      <p:pic>
        <p:nvPicPr>
          <p:cNvPr id="3" name="圖片 2">
            <a:extLst>
              <a:ext uri="{FF2B5EF4-FFF2-40B4-BE49-F238E27FC236}">
                <a16:creationId xmlns:a16="http://schemas.microsoft.com/office/drawing/2014/main" id="{7FFC964F-A8D6-465E-8C90-62FD85EB00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79346" y="2989666"/>
            <a:ext cx="5563829" cy="3091333"/>
          </a:xfrm>
          <a:prstGeom prst="rect">
            <a:avLst/>
          </a:prstGeom>
          <a:ln w="38100">
            <a:solidFill>
              <a:srgbClr val="FFC000"/>
            </a:solidFill>
          </a:ln>
        </p:spPr>
      </p:pic>
      <p:pic>
        <p:nvPicPr>
          <p:cNvPr id="26" name="圖片 25">
            <a:extLst>
              <a:ext uri="{FF2B5EF4-FFF2-40B4-BE49-F238E27FC236}">
                <a16:creationId xmlns:a16="http://schemas.microsoft.com/office/drawing/2014/main" id="{8071E8F2-12B7-41B6-9ACB-5758DBE8EB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12081" y="6403057"/>
            <a:ext cx="5537920" cy="3108605"/>
          </a:xfrm>
          <a:prstGeom prst="rect">
            <a:avLst/>
          </a:prstGeom>
          <a:ln w="38100">
            <a:solidFill>
              <a:srgbClr val="FFC000"/>
            </a:solidFill>
          </a:ln>
        </p:spPr>
      </p:pic>
      <p:pic>
        <p:nvPicPr>
          <p:cNvPr id="28" name="圖片 27">
            <a:extLst>
              <a:ext uri="{FF2B5EF4-FFF2-40B4-BE49-F238E27FC236}">
                <a16:creationId xmlns:a16="http://schemas.microsoft.com/office/drawing/2014/main" id="{CAF7A565-AB79-4EF8-98AA-0CDB87CF06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2526" y="6377155"/>
            <a:ext cx="5537920" cy="3134507"/>
          </a:xfrm>
          <a:prstGeom prst="rect">
            <a:avLst/>
          </a:prstGeom>
          <a:ln w="38100">
            <a:solidFill>
              <a:srgbClr val="FFC000"/>
            </a:solidFill>
          </a:ln>
        </p:spPr>
      </p:pic>
      <p:sp>
        <p:nvSpPr>
          <p:cNvPr id="17" name="文字方塊 16">
            <a:extLst>
              <a:ext uri="{FF2B5EF4-FFF2-40B4-BE49-F238E27FC236}">
                <a16:creationId xmlns:a16="http://schemas.microsoft.com/office/drawing/2014/main" id="{783788DB-B947-4AAC-BB96-BE2474D56431}"/>
              </a:ext>
            </a:extLst>
          </p:cNvPr>
          <p:cNvSpPr txBox="1"/>
          <p:nvPr/>
        </p:nvSpPr>
        <p:spPr>
          <a:xfrm flipH="1">
            <a:off x="6775403" y="5628427"/>
            <a:ext cx="1571719" cy="397801"/>
          </a:xfrm>
          <a:prstGeom prst="rect">
            <a:avLst/>
          </a:prstGeom>
          <a:solidFill>
            <a:srgbClr val="FFC000"/>
          </a:solidFill>
        </p:spPr>
        <p:txBody>
          <a:bodyPr wrap="square" rtlCol="0">
            <a:spAutoFit/>
          </a:bodyPr>
          <a:lstStyle/>
          <a:p>
            <a:r>
              <a:rPr lang="zh-TW" altLang="en-US" sz="1985" b="1" dirty="0">
                <a:solidFill>
                  <a:srgbClr val="0070C0"/>
                </a:solidFill>
                <a:latin typeface="微軟正黑體" panose="020B0604030504040204" pitchFamily="34" charset="-120"/>
                <a:ea typeface="微軟正黑體" panose="020B0604030504040204" pitchFamily="34" charset="-120"/>
              </a:rPr>
              <a:t>正面示意圖</a:t>
            </a:r>
          </a:p>
        </p:txBody>
      </p:sp>
      <p:sp>
        <p:nvSpPr>
          <p:cNvPr id="29" name="文字方塊 28">
            <a:extLst>
              <a:ext uri="{FF2B5EF4-FFF2-40B4-BE49-F238E27FC236}">
                <a16:creationId xmlns:a16="http://schemas.microsoft.com/office/drawing/2014/main" id="{6DE40368-B13E-4F03-985C-D0665F68884B}"/>
              </a:ext>
            </a:extLst>
          </p:cNvPr>
          <p:cNvSpPr txBox="1"/>
          <p:nvPr/>
        </p:nvSpPr>
        <p:spPr>
          <a:xfrm flipH="1">
            <a:off x="2155627" y="9053554"/>
            <a:ext cx="1571719" cy="397801"/>
          </a:xfrm>
          <a:prstGeom prst="rect">
            <a:avLst/>
          </a:prstGeom>
          <a:solidFill>
            <a:srgbClr val="FFC000"/>
          </a:solidFill>
        </p:spPr>
        <p:txBody>
          <a:bodyPr wrap="square" rtlCol="0">
            <a:spAutoFit/>
          </a:bodyPr>
          <a:lstStyle/>
          <a:p>
            <a:r>
              <a:rPr lang="zh-TW" altLang="en-US" sz="1985" b="1" dirty="0">
                <a:solidFill>
                  <a:srgbClr val="0070C0"/>
                </a:solidFill>
                <a:latin typeface="微軟正黑體" panose="020B0604030504040204" pitchFamily="34" charset="-120"/>
                <a:ea typeface="微軟正黑體" panose="020B0604030504040204" pitchFamily="34" charset="-120"/>
              </a:rPr>
              <a:t>側面示意圖</a:t>
            </a:r>
          </a:p>
        </p:txBody>
      </p:sp>
      <p:sp>
        <p:nvSpPr>
          <p:cNvPr id="30" name="文字方塊 29">
            <a:extLst>
              <a:ext uri="{FF2B5EF4-FFF2-40B4-BE49-F238E27FC236}">
                <a16:creationId xmlns:a16="http://schemas.microsoft.com/office/drawing/2014/main" id="{955F76EF-8A6C-4DBC-82AC-8FEA74BAC6F3}"/>
              </a:ext>
            </a:extLst>
          </p:cNvPr>
          <p:cNvSpPr txBox="1"/>
          <p:nvPr/>
        </p:nvSpPr>
        <p:spPr>
          <a:xfrm flipH="1">
            <a:off x="11395182" y="9053555"/>
            <a:ext cx="1571719" cy="397801"/>
          </a:xfrm>
          <a:prstGeom prst="rect">
            <a:avLst/>
          </a:prstGeom>
          <a:solidFill>
            <a:srgbClr val="FFC000"/>
          </a:solidFill>
        </p:spPr>
        <p:txBody>
          <a:bodyPr wrap="square" rtlCol="0">
            <a:spAutoFit/>
          </a:bodyPr>
          <a:lstStyle/>
          <a:p>
            <a:r>
              <a:rPr lang="zh-TW" altLang="en-US" sz="1985" b="1" dirty="0">
                <a:solidFill>
                  <a:srgbClr val="0070C0"/>
                </a:solidFill>
                <a:latin typeface="微軟正黑體" panose="020B0604030504040204" pitchFamily="34" charset="-120"/>
                <a:ea typeface="微軟正黑體" panose="020B0604030504040204" pitchFamily="34" charset="-120"/>
              </a:rPr>
              <a:t>側面示意圖</a:t>
            </a:r>
          </a:p>
        </p:txBody>
      </p:sp>
    </p:spTree>
    <p:extLst>
      <p:ext uri="{BB962C8B-B14F-4D97-AF65-F5344CB8AC3E}">
        <p14:creationId xmlns:p14="http://schemas.microsoft.com/office/powerpoint/2010/main" val="354244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108013" y="1083697"/>
            <a:ext cx="15122525" cy="9388558"/>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18</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936526" y="1083696"/>
            <a:ext cx="3327995" cy="2248909"/>
            <a:chOff x="2265565" y="3220054"/>
            <a:chExt cx="3327995" cy="2248909"/>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3201669" y="3220054"/>
              <a:ext cx="2391891" cy="22489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  03</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104878" y="845543"/>
            <a:ext cx="8392041" cy="2554545"/>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汽機車停車證申請</a:t>
            </a:r>
            <a:endParaRPr kumimoji="0" lang="en-US" altLang="zh-TW"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汽機車停車場資訊</a:t>
            </a:r>
          </a:p>
        </p:txBody>
      </p:sp>
      <p:sp>
        <p:nvSpPr>
          <p:cNvPr id="5" name="文字方塊 4"/>
          <p:cNvSpPr txBox="1"/>
          <p:nvPr/>
        </p:nvSpPr>
        <p:spPr>
          <a:xfrm>
            <a:off x="1224558" y="3570759"/>
            <a:ext cx="13465496" cy="6494085"/>
          </a:xfrm>
          <a:prstGeom prst="rect">
            <a:avLst/>
          </a:prstGeom>
          <a:noFill/>
        </p:spPr>
        <p:txBody>
          <a:bodyPr wrap="square" rtlCol="0">
            <a:spAutoFit/>
          </a:bodyPr>
          <a:lstStyle/>
          <a:p>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一</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3600" b="1" dirty="0">
                <a:solidFill>
                  <a:srgbClr val="C0504D"/>
                </a:solidFill>
                <a:latin typeface="微軟正黑體" panose="020B0604030504040204" pitchFamily="34" charset="-120"/>
                <a:ea typeface="微軟正黑體" panose="020B0604030504040204" pitchFamily="34" charset="-120"/>
              </a:rPr>
              <a:t>三民</a:t>
            </a:r>
            <a:r>
              <a:rPr lang="zh-TW"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校區</a:t>
            </a:r>
          </a:p>
          <a:p>
            <a:pPr>
              <a:spcBef>
                <a:spcPts val="0"/>
              </a:spcBef>
            </a:pP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一</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汽</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車停車場</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b="1" dirty="0" smtClean="0">
                <a:solidFill>
                  <a:schemeClr val="tx1">
                    <a:lumMod val="75000"/>
                    <a:lumOff val="25000"/>
                  </a:schemeClr>
                </a:solidFill>
                <a:latin typeface="微軟正黑體" panose="020B0604030504040204" pitchFamily="34" charset="-120"/>
                <a:ea typeface="微軟正黑體" panose="020B0604030504040204" pitchFamily="34" charset="-120"/>
              </a:rPr>
              <a:t>座</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p>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「三民路側門中正大樓」、「中華路中商大樓</a:t>
            </a:r>
            <a:r>
              <a:rPr lang="zh-TW"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smtClean="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錦平街中技大樓</a:t>
            </a:r>
            <a:r>
              <a:rPr lang="zh-TW"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設有地</a:t>
            </a:r>
            <a:endPar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下室</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停車場，採車牌辨識進場</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ts val="1200"/>
              </a:spcBef>
            </a:pP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二</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機車停車場</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座</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p>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「三民路側門崗哨前」、「中正大樓後方」、「中商大樓旁」、「錦平街」以</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及「中技大樓側邊花園」</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設有平面停車場，另於「</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資訊館</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」與「</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中技大樓</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則設有地下室停車場，惟</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「錦平街」、「中商大樓旁」、「中技大樓」以及</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「中技大樓側邊花園」</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停車場入場</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需感應職員證，「中正大樓後方」以及</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資</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訊館</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採車牌辨識進離場</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請老師特別留意。</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spcBef>
                <a:spcPts val="1800"/>
              </a:spcBef>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二</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3600" b="1" dirty="0">
                <a:solidFill>
                  <a:srgbClr val="C0504D"/>
                </a:solidFill>
                <a:latin typeface="微軟正黑體" panose="020B0604030504040204" pitchFamily="34" charset="-120"/>
                <a:ea typeface="微軟正黑體" panose="020B0604030504040204" pitchFamily="34" charset="-120"/>
              </a:rPr>
              <a:t>民</a:t>
            </a:r>
            <a:r>
              <a:rPr lang="zh-TW" altLang="en-US" sz="3600" b="1" dirty="0">
                <a:solidFill>
                  <a:srgbClr val="C0504D"/>
                </a:solidFill>
                <a:latin typeface="微軟正黑體" panose="020B0604030504040204" pitchFamily="34" charset="-120"/>
                <a:ea typeface="微軟正黑體" panose="020B0604030504040204" pitchFamily="34" charset="-120"/>
              </a:rPr>
              <a:t>生</a:t>
            </a:r>
            <a:r>
              <a:rPr lang="zh-TW"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校區</a:t>
            </a:r>
          </a:p>
          <a:p>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停車場每日開放時間為早上</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時至晚上</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23</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時，管理及通行方式：</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汽車採車牌辨</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識進出，機車採人工管理＋紙本停車證進出</a:t>
            </a: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953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19</a:t>
            </a:fld>
            <a:endParaRPr lang="zh-TW" altLang="en-US"/>
          </a:p>
        </p:txBody>
      </p:sp>
      <p:pic>
        <p:nvPicPr>
          <p:cNvPr id="8" name="圖片 7">
            <a:extLst>
              <a:ext uri="{FF2B5EF4-FFF2-40B4-BE49-F238E27FC236}">
                <a16:creationId xmlns:a16="http://schemas.microsoft.com/office/drawing/2014/main" id="{B45DC9FA-53CD-4394-B780-A3AB7E7C7879}"/>
              </a:ext>
            </a:extLst>
          </p:cNvPr>
          <p:cNvPicPr/>
          <p:nvPr/>
        </p:nvPicPr>
        <p:blipFill rotWithShape="1">
          <a:blip r:embed="rId4">
            <a:extLst>
              <a:ext uri="{28A0092B-C50C-407E-A947-70E740481C1C}">
                <a14:useLocalDpi xmlns:a14="http://schemas.microsoft.com/office/drawing/2010/main" val="0"/>
              </a:ext>
            </a:extLst>
          </a:blip>
          <a:srcRect l="89" r="90"/>
          <a:stretch/>
        </p:blipFill>
        <p:spPr>
          <a:xfrm>
            <a:off x="1384863" y="1008835"/>
            <a:ext cx="12352798" cy="8675730"/>
          </a:xfrm>
          <a:prstGeom prst="rect">
            <a:avLst/>
          </a:prstGeom>
        </p:spPr>
      </p:pic>
    </p:spTree>
    <p:extLst>
      <p:ext uri="{BB962C8B-B14F-4D97-AF65-F5344CB8AC3E}">
        <p14:creationId xmlns:p14="http://schemas.microsoft.com/office/powerpoint/2010/main" val="374708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a:t>
            </a:fld>
            <a:endParaRPr lang="zh-TW" altLang="en-US" dirty="0"/>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512590" y="1530276"/>
            <a:ext cx="3255987" cy="2930371"/>
            <a:chOff x="2337573" y="2427967"/>
            <a:chExt cx="3255987"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2427967"/>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337573" y="2553683"/>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01</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739861" y="2168284"/>
            <a:ext cx="6340197"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本校校區簡介</a:t>
            </a:r>
          </a:p>
        </p:txBody>
      </p:sp>
      <p:sp>
        <p:nvSpPr>
          <p:cNvPr id="5" name="文字方塊 4">
            <a:extLst>
              <a:ext uri="{FF2B5EF4-FFF2-40B4-BE49-F238E27FC236}">
                <a16:creationId xmlns:a16="http://schemas.microsoft.com/office/drawing/2014/main" id="{2AAB6580-C0A7-4151-BDA4-73124994D242}"/>
              </a:ext>
            </a:extLst>
          </p:cNvPr>
          <p:cNvSpPr txBox="1"/>
          <p:nvPr/>
        </p:nvSpPr>
        <p:spPr>
          <a:xfrm>
            <a:off x="1808071" y="4662328"/>
            <a:ext cx="12203775" cy="5678478"/>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本校計有</a:t>
            </a:r>
            <a:r>
              <a:rPr lang="zh-TW" altLang="en-US" sz="3200" b="1" dirty="0">
                <a:solidFill>
                  <a:srgbClr val="C0504D"/>
                </a:solidFill>
                <a:latin typeface="微軟正黑體" panose="020B0604030504040204" pitchFamily="34" charset="-120"/>
                <a:ea typeface="微軟正黑體" panose="020B0604030504040204" pitchFamily="34" charset="-120"/>
              </a:rPr>
              <a:t>三民</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rgbClr val="C0504D"/>
                </a:solidFill>
                <a:latin typeface="微軟正黑體" panose="020B0604030504040204" pitchFamily="34" charset="-120"/>
                <a:ea typeface="微軟正黑體" panose="020B0604030504040204" pitchFamily="34" charset="-120"/>
              </a:rPr>
              <a:t>民生</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rgbClr val="C0504D"/>
                </a:solidFill>
                <a:latin typeface="微軟正黑體" panose="020B0604030504040204" pitchFamily="34" charset="-120"/>
                <a:ea typeface="微軟正黑體" panose="020B0604030504040204" pitchFamily="34" charset="-120"/>
              </a:rPr>
              <a:t>南屯</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三個校區。</a:t>
            </a:r>
          </a:p>
          <a:p>
            <a:pPr marL="619125" indent="-619125" algn="just">
              <a:spcBef>
                <a:spcPts val="600"/>
              </a:spcBef>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三民校區：</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商學院</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中商大樓與中技大樓</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設計學院</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昌明樓</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Bef>
                <a:spcPts val="600"/>
              </a:spcBef>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語文</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學院</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中正大樓</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資訊流通學院</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與</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智慧產業</a:t>
            </a:r>
            <a:r>
              <a:rPr lang="zh-TW" altLang="en-US"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學院</a:t>
            </a:r>
            <a:endParaRPr lang="en-US" altLang="zh-TW"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Bef>
                <a:spcPts val="600"/>
              </a:spcBef>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資訊大樓</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619125" indent="-619125" algn="just">
              <a:spcBef>
                <a:spcPts val="600"/>
              </a:spcBef>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民生校區：</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中護健康學院</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619125" indent="-619125" algn="just">
              <a:spcBef>
                <a:spcPts val="600"/>
              </a:spcBef>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南屯校區：「中護健康學院綜合大樓新建工程」已竣工，刻正進</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Bef>
                <a:spcPts val="600"/>
              </a:spcBef>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行「學生宿舍新建工程」</a:t>
            </a:r>
            <a:r>
              <a:rPr lang="zh-TW" altLang="en-US" sz="3200" b="1" dirty="0">
                <a:solidFill>
                  <a:schemeClr val="tx1">
                    <a:lumMod val="75000"/>
                    <a:lumOff val="25000"/>
                  </a:schemeClr>
                </a:solidFill>
                <a:latin typeface="新細明體" panose="02020500000000000000" pitchFamily="18" charset="-120"/>
                <a:ea typeface="新細明體" panose="02020500000000000000" pitchFamily="18"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「中護大樓室內裝修工程</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Bef>
                <a:spcPts val="600"/>
              </a:spcBef>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委託設計監造案</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「體育館新建工程」。</a:t>
            </a:r>
          </a:p>
          <a:p>
            <a:pPr algn="just">
              <a:spcAft>
                <a:spcPts val="600"/>
              </a:spcAft>
            </a:pP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88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20</a:t>
            </a:fld>
            <a:endParaRPr lang="zh-TW" altLang="en-US"/>
          </a:p>
        </p:txBody>
      </p:sp>
      <p:pic>
        <p:nvPicPr>
          <p:cNvPr id="3" name="圖片 2"/>
          <p:cNvPicPr>
            <a:picLocks noChangeAspect="1"/>
          </p:cNvPicPr>
          <p:nvPr/>
        </p:nvPicPr>
        <p:blipFill>
          <a:blip r:embed="rId4"/>
          <a:stretch>
            <a:fillRect/>
          </a:stretch>
        </p:blipFill>
        <p:spPr>
          <a:xfrm>
            <a:off x="1080542" y="716799"/>
            <a:ext cx="12601400" cy="9247239"/>
          </a:xfrm>
          <a:prstGeom prst="rect">
            <a:avLst/>
          </a:prstGeom>
        </p:spPr>
      </p:pic>
    </p:spTree>
    <p:extLst>
      <p:ext uri="{BB962C8B-B14F-4D97-AF65-F5344CB8AC3E}">
        <p14:creationId xmlns:p14="http://schemas.microsoft.com/office/powerpoint/2010/main" val="15238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33289" y="2011378"/>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21</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224558" y="1111614"/>
            <a:ext cx="3327995" cy="2650909"/>
            <a:chOff x="2265565" y="3220054"/>
            <a:chExt cx="3327995" cy="2650909"/>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850891" y="3220054"/>
              <a:ext cx="2742669" cy="26509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04</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950177" y="1800295"/>
            <a:ext cx="4288353"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普通教室</a:t>
            </a:r>
          </a:p>
        </p:txBody>
      </p:sp>
      <p:sp>
        <p:nvSpPr>
          <p:cNvPr id="8" name="文字方塊 7">
            <a:extLst>
              <a:ext uri="{FF2B5EF4-FFF2-40B4-BE49-F238E27FC236}">
                <a16:creationId xmlns:a16="http://schemas.microsoft.com/office/drawing/2014/main" id="{02823308-12EE-4F42-9783-FA0FA1D81F97}"/>
              </a:ext>
            </a:extLst>
          </p:cNvPr>
          <p:cNvSpPr txBox="1"/>
          <p:nvPr/>
        </p:nvSpPr>
        <p:spPr>
          <a:xfrm>
            <a:off x="1656606" y="3848560"/>
            <a:ext cx="12952178" cy="4478149"/>
          </a:xfrm>
          <a:prstGeom prst="rect">
            <a:avLst/>
          </a:prstGeom>
          <a:noFill/>
        </p:spPr>
        <p:txBody>
          <a:bodyPr wrap="square" rtlCol="0">
            <a:spAutoFit/>
          </a:bodyPr>
          <a:lstStyle/>
          <a:p>
            <a:pPr marL="514350" indent="-514350" algn="just">
              <a:spcAft>
                <a:spcPts val="600"/>
              </a:spcAft>
              <a:buFont typeface="+mj-ea"/>
              <a:buAutoNum type="ea1ChtPeriod"/>
            </a:pPr>
            <a:r>
              <a:rPr lang="zh-TW" altLang="en-US" sz="4000" b="1" dirty="0">
                <a:solidFill>
                  <a:srgbClr val="C0504D"/>
                </a:solidFill>
                <a:latin typeface="微軟正黑體" panose="020B0604030504040204" pitchFamily="34" charset="-120"/>
                <a:ea typeface="微軟正黑體" panose="020B0604030504040204" pitchFamily="34" charset="-120"/>
              </a:rPr>
              <a:t>電子講桌與投影機</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使用操作流程請參閱電子講桌桌面，若故障報修問題，可即時掃描教室</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【QR-Code】</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線上快速報修，或可上本校首頁左下角</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校內快速連結</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「總務系統</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設備報修系統</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」報修。</a:t>
            </a:r>
            <a:endPar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lgn="just">
              <a:spcAft>
                <a:spcPts val="600"/>
              </a:spcAft>
              <a:buFont typeface="+mj-ea"/>
              <a:buAutoNum type="ea1ChtPeriod"/>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粉筆、板擦及麥克風等</a:t>
            </a:r>
            <a:r>
              <a:rPr lang="zh-TW" altLang="en-US" sz="4000" b="1" dirty="0">
                <a:solidFill>
                  <a:srgbClr val="C0504D"/>
                </a:solidFill>
                <a:latin typeface="微軟正黑體" panose="020B0604030504040204" pitchFamily="34" charset="-120"/>
                <a:ea typeface="微軟正黑體" panose="020B0604030504040204" pitchFamily="34" charset="-120"/>
              </a:rPr>
              <a:t>簡易教學用品領用</a:t>
            </a:r>
            <a:r>
              <a:rPr lang="zh-TW" altLang="en-US" sz="4000" b="1" i="1" dirty="0">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請洽所屬系科辦公室（中護健康學院在三民校區上課的老師，如在翰英樓上課，請至資訊館</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樓事務組領用）。</a:t>
            </a:r>
          </a:p>
        </p:txBody>
      </p:sp>
    </p:spTree>
    <p:extLst>
      <p:ext uri="{BB962C8B-B14F-4D97-AF65-F5344CB8AC3E}">
        <p14:creationId xmlns:p14="http://schemas.microsoft.com/office/powerpoint/2010/main" val="120983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26251" y="2160546"/>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22</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1530276"/>
            <a:ext cx="3269839" cy="2930371"/>
            <a:chOff x="2265565" y="2427967"/>
            <a:chExt cx="3269839"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05033" y="2427967"/>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05</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91163" y="2208094"/>
            <a:ext cx="6340197"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公共設施報修</a:t>
            </a:r>
          </a:p>
        </p:txBody>
      </p:sp>
      <p:sp>
        <p:nvSpPr>
          <p:cNvPr id="8" name="文字方塊 7">
            <a:extLst>
              <a:ext uri="{FF2B5EF4-FFF2-40B4-BE49-F238E27FC236}">
                <a16:creationId xmlns:a16="http://schemas.microsoft.com/office/drawing/2014/main" id="{7B9A97FD-E6BD-4E9F-9741-EA95B14C2C1A}"/>
              </a:ext>
            </a:extLst>
          </p:cNvPr>
          <p:cNvSpPr txBox="1"/>
          <p:nvPr/>
        </p:nvSpPr>
        <p:spPr>
          <a:xfrm>
            <a:off x="1584598" y="4698628"/>
            <a:ext cx="12995864" cy="3708708"/>
          </a:xfrm>
          <a:prstGeom prst="rect">
            <a:avLst/>
          </a:prstGeom>
          <a:noFill/>
        </p:spPr>
        <p:txBody>
          <a:bodyPr wrap="square" rtlCol="0">
            <a:spAutoFit/>
          </a:bodyPr>
          <a:lstStyle/>
          <a:p>
            <a:pPr>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如遇廁所、電梯、飲水機、水電照明或是木棧道</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等公共設施損壞，請至</a:t>
            </a:r>
            <a:r>
              <a:rPr lang="zh-TW" altLang="en-US" sz="4400" b="1" dirty="0">
                <a:solidFill>
                  <a:srgbClr val="C0504D"/>
                </a:solidFill>
                <a:latin typeface="微軟正黑體" panose="020B0604030504040204" pitchFamily="34" charset="-120"/>
                <a:ea typeface="微軟正黑體" panose="020B0604030504040204" pitchFamily="34" charset="-120"/>
              </a:rPr>
              <a:t>「總務系統</a:t>
            </a:r>
            <a:r>
              <a:rPr lang="en-US" altLang="zh-TW" sz="4400" b="1" dirty="0">
                <a:solidFill>
                  <a:srgbClr val="C0504D"/>
                </a:solidFill>
                <a:latin typeface="微軟正黑體" panose="020B0604030504040204" pitchFamily="34" charset="-120"/>
                <a:ea typeface="微軟正黑體" panose="020B0604030504040204" pitchFamily="34" charset="-120"/>
              </a:rPr>
              <a:t>(</a:t>
            </a:r>
            <a:r>
              <a:rPr lang="zh-TW" altLang="en-US" sz="4400" b="1" dirty="0">
                <a:solidFill>
                  <a:srgbClr val="C0504D"/>
                </a:solidFill>
                <a:latin typeface="微軟正黑體" panose="020B0604030504040204" pitchFamily="34" charset="-120"/>
                <a:ea typeface="微軟正黑體" panose="020B0604030504040204" pitchFamily="34" charset="-120"/>
              </a:rPr>
              <a:t>設備報修系統</a:t>
            </a:r>
            <a:r>
              <a:rPr lang="en-US" altLang="zh-TW" sz="4400" b="1" dirty="0">
                <a:solidFill>
                  <a:srgbClr val="C0504D"/>
                </a:solidFill>
                <a:latin typeface="微軟正黑體" panose="020B0604030504040204" pitchFamily="34" charset="-120"/>
                <a:ea typeface="微軟正黑體" panose="020B0604030504040204" pitchFamily="34" charset="-120"/>
              </a:rPr>
              <a:t>)</a:t>
            </a:r>
            <a:r>
              <a:rPr lang="zh-TW" altLang="en-US" sz="4400" b="1" dirty="0">
                <a:solidFill>
                  <a:srgbClr val="C0504D"/>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報修。                                          </a:t>
            </a: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電話</a:t>
            </a:r>
            <a:r>
              <a:rPr lang="zh-TW" altLang="en-US" sz="4400" b="1" dirty="0">
                <a:solidFill>
                  <a:schemeClr val="tx1">
                    <a:lumMod val="75000"/>
                    <a:lumOff val="25000"/>
                  </a:schemeClr>
                </a:solidFill>
                <a:latin typeface="新細明體" panose="02020500000000000000" pitchFamily="18" charset="-120"/>
                <a:ea typeface="新細明體" panose="02020500000000000000" pitchFamily="18" charset="-120"/>
              </a:rPr>
              <a:t>：</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04-2219-5360</a:t>
            </a:r>
            <a:r>
              <a:rPr lang="zh-TW" altLang="en-US" sz="4400" b="1" dirty="0">
                <a:solidFill>
                  <a:schemeClr val="tx1">
                    <a:lumMod val="75000"/>
                    <a:lumOff val="25000"/>
                  </a:schemeClr>
                </a:solidFill>
                <a:latin typeface="新細明體" panose="02020500000000000000" pitchFamily="18" charset="-120"/>
                <a:ea typeface="新細明體" panose="02020500000000000000" pitchFamily="18" charset="-120"/>
              </a:rPr>
              <a:t> </a:t>
            </a:r>
            <a:endParaRPr lang="en-US" altLang="zh-TW" sz="4400" b="1" dirty="0">
              <a:solidFill>
                <a:schemeClr val="tx1">
                  <a:lumMod val="75000"/>
                  <a:lumOff val="25000"/>
                </a:schemeClr>
              </a:solidFill>
              <a:latin typeface="新細明體" panose="02020500000000000000" pitchFamily="18" charset="-120"/>
              <a:ea typeface="新細明體" panose="02020500000000000000" pitchFamily="18" charset="-120"/>
            </a:endParaRPr>
          </a:p>
          <a:p>
            <a:pPr>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網址：</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https://garms.nutc.edu.tw/Repair/Report</a:t>
            </a: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521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16515"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23</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368574" y="1458268"/>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06</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8392041"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普通教室冷氣儲值</a:t>
            </a:r>
          </a:p>
        </p:txBody>
      </p:sp>
      <p:sp>
        <p:nvSpPr>
          <p:cNvPr id="8" name="文字方塊 7">
            <a:extLst>
              <a:ext uri="{FF2B5EF4-FFF2-40B4-BE49-F238E27FC236}">
                <a16:creationId xmlns:a16="http://schemas.microsoft.com/office/drawing/2014/main" id="{890E6497-1F81-4573-8C0F-3AFAB69B2738}"/>
              </a:ext>
            </a:extLst>
          </p:cNvPr>
          <p:cNvSpPr txBox="1"/>
          <p:nvPr/>
        </p:nvSpPr>
        <p:spPr>
          <a:xfrm>
            <a:off x="1656606" y="5112037"/>
            <a:ext cx="12203775" cy="2800767"/>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總務處於</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三民校區資訊大樓 </a:t>
            </a:r>
            <a:r>
              <a:rPr lang="en-US" altLang="zh-TW" sz="4400" b="1" u="sng" dirty="0">
                <a:solidFill>
                  <a:schemeClr val="tx1">
                    <a:lumMod val="75000"/>
                    <a:lumOff val="25000"/>
                  </a:schemeClr>
                </a:solidFill>
                <a:latin typeface="微軟正黑體" panose="020B0604030504040204" pitchFamily="34" charset="-120"/>
                <a:ea typeface="微軟正黑體" panose="020B0604030504040204" pitchFamily="34" charset="-120"/>
              </a:rPr>
              <a:t>1 </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樓</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中商大樓 </a:t>
            </a:r>
            <a:r>
              <a:rPr lang="en-US" altLang="zh-TW" sz="4400" b="1" u="sng" dirty="0">
                <a:solidFill>
                  <a:schemeClr val="tx1">
                    <a:lumMod val="75000"/>
                    <a:lumOff val="25000"/>
                  </a:schemeClr>
                </a:solidFill>
                <a:latin typeface="微軟正黑體" panose="020B0604030504040204" pitchFamily="34" charset="-120"/>
                <a:ea typeface="微軟正黑體" panose="020B0604030504040204" pitchFamily="34" charset="-120"/>
              </a:rPr>
              <a:t>1 </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樓</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女生宿舍</a:t>
            </a:r>
            <a:r>
              <a:rPr lang="en-US" altLang="zh-TW" sz="4400" b="1" u="sng"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樓</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以及</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民生校區綜合大樓 </a:t>
            </a:r>
            <a:r>
              <a:rPr lang="en-US" altLang="zh-TW" sz="4400" b="1" u="sng" dirty="0">
                <a:solidFill>
                  <a:schemeClr val="tx1">
                    <a:lumMod val="75000"/>
                    <a:lumOff val="25000"/>
                  </a:schemeClr>
                </a:solidFill>
                <a:latin typeface="微軟正黑體" panose="020B0604030504040204" pitchFamily="34" charset="-120"/>
                <a:ea typeface="微軟正黑體" panose="020B0604030504040204" pitchFamily="34" charset="-120"/>
              </a:rPr>
              <a:t>2 </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樓</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，設有</a:t>
            </a:r>
            <a:r>
              <a:rPr lang="zh-TW" altLang="en-US" sz="4400" b="1" dirty="0">
                <a:solidFill>
                  <a:srgbClr val="C0504D"/>
                </a:solidFill>
                <a:latin typeface="微軟正黑體" panose="020B0604030504040204" pitchFamily="34" charset="-120"/>
                <a:ea typeface="微軟正黑體" panose="020B0604030504040204" pitchFamily="34" charset="-120"/>
              </a:rPr>
              <a:t>冷氣儲值機</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，適用於普通教室</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由學生申請卡片</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9442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24</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520280"/>
            <a:chOff x="2265565" y="3220055"/>
            <a:chExt cx="3327995" cy="2520280"/>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769621" y="3220055"/>
              <a:ext cx="2823939" cy="2520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07</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9417963"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環境清潔與垃圾分類</a:t>
            </a:r>
          </a:p>
        </p:txBody>
      </p:sp>
      <p:sp>
        <p:nvSpPr>
          <p:cNvPr id="8" name="文字方塊 7">
            <a:extLst>
              <a:ext uri="{FF2B5EF4-FFF2-40B4-BE49-F238E27FC236}">
                <a16:creationId xmlns:a16="http://schemas.microsoft.com/office/drawing/2014/main" id="{DA5A8F20-2AB3-4828-925C-FE8F56226717}"/>
              </a:ext>
            </a:extLst>
          </p:cNvPr>
          <p:cNvSpPr txBox="1"/>
          <p:nvPr/>
        </p:nvSpPr>
        <p:spPr>
          <a:xfrm>
            <a:off x="1838206" y="5922764"/>
            <a:ext cx="12203775" cy="1523494"/>
          </a:xfrm>
          <a:prstGeom prst="rect">
            <a:avLst/>
          </a:prstGeom>
          <a:noFill/>
        </p:spPr>
        <p:txBody>
          <a:bodyPr wrap="square" rtlCol="0">
            <a:spAutoFit/>
          </a:bodyPr>
          <a:lstStyle/>
          <a:p>
            <a:pPr marL="619125" indent="-619125" algn="just">
              <a:spcAft>
                <a:spcPts val="600"/>
              </a:spcAft>
              <a:buFont typeface="+mj-ea"/>
              <a:buAutoNum type="ea1ChtPeriod"/>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垃圾分類架及廚餘回收桶。</a:t>
            </a:r>
          </a:p>
          <a:p>
            <a:pPr marL="619125" indent="-619125" algn="just">
              <a:spcAft>
                <a:spcPts val="600"/>
              </a:spcAft>
              <a:buFont typeface="+mj-ea"/>
              <a:buAutoNum type="ea1ChtPeriod"/>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總務處事務組每月會公告大型會棄物清運時間。</a:t>
            </a:r>
          </a:p>
        </p:txBody>
      </p:sp>
    </p:spTree>
    <p:extLst>
      <p:ext uri="{BB962C8B-B14F-4D97-AF65-F5344CB8AC3E}">
        <p14:creationId xmlns:p14="http://schemas.microsoft.com/office/powerpoint/2010/main" val="382535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7796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25</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08</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176886" y="3841876"/>
            <a:ext cx="7366119"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廁所供應衛生紙</a:t>
            </a:r>
          </a:p>
        </p:txBody>
      </p:sp>
    </p:spTree>
    <p:extLst>
      <p:ext uri="{BB962C8B-B14F-4D97-AF65-F5344CB8AC3E}">
        <p14:creationId xmlns:p14="http://schemas.microsoft.com/office/powerpoint/2010/main" val="3327753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26</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09</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5813205" y="3125829"/>
            <a:ext cx="4288353"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門禁管理</a:t>
            </a:r>
          </a:p>
        </p:txBody>
      </p:sp>
    </p:spTree>
    <p:extLst>
      <p:ext uri="{BB962C8B-B14F-4D97-AF65-F5344CB8AC3E}">
        <p14:creationId xmlns:p14="http://schemas.microsoft.com/office/powerpoint/2010/main" val="215906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27</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10</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176886" y="3414694"/>
            <a:ext cx="10443885"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三民校區頂樓警報裝置</a:t>
            </a:r>
          </a:p>
        </p:txBody>
      </p:sp>
    </p:spTree>
    <p:extLst>
      <p:ext uri="{BB962C8B-B14F-4D97-AF65-F5344CB8AC3E}">
        <p14:creationId xmlns:p14="http://schemas.microsoft.com/office/powerpoint/2010/main" val="283629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684075" y="2322364"/>
            <a:ext cx="1440244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28</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520280"/>
            <a:chOff x="2265565" y="3220055"/>
            <a:chExt cx="3327995" cy="2520280"/>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913637" y="3220055"/>
              <a:ext cx="2679923" cy="2520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11</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214359" y="2948122"/>
            <a:ext cx="8392041"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「資本預算」定義</a:t>
            </a:r>
          </a:p>
        </p:txBody>
      </p:sp>
      <p:sp>
        <p:nvSpPr>
          <p:cNvPr id="4" name="文字方塊 3"/>
          <p:cNvSpPr txBox="1"/>
          <p:nvPr/>
        </p:nvSpPr>
        <p:spPr>
          <a:xfrm>
            <a:off x="2232670" y="5274692"/>
            <a:ext cx="11305256" cy="4965462"/>
          </a:xfrm>
          <a:prstGeom prst="rect">
            <a:avLst/>
          </a:prstGeom>
          <a:noFill/>
        </p:spPr>
        <p:txBody>
          <a:bodyPr wrap="square" rtlCol="0">
            <a:spAutoFit/>
          </a:bodyPr>
          <a:lstStyle/>
          <a:p>
            <a:pPr marL="514350" indent="-514350">
              <a:lnSpc>
                <a:spcPts val="3800"/>
              </a:lnSpc>
              <a:buFont typeface="+mj-ea"/>
              <a:buAutoNum type="ea1ChtPeriod"/>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購買</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各式</a:t>
            </a:r>
            <a:r>
              <a:rPr lang="zh-TW" altLang="en-US" sz="3200" b="1" dirty="0">
                <a:solidFill>
                  <a:srgbClr val="C0504D"/>
                </a:solidFill>
                <a:latin typeface="微軟正黑體" panose="020B0604030504040204" pitchFamily="34" charset="-120"/>
                <a:ea typeface="微軟正黑體" panose="020B0604030504040204" pitchFamily="34" charset="-120"/>
              </a:rPr>
              <a:t>機具設備</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lnSpc>
                <a:spcPts val="3800"/>
              </a:lnSpc>
              <a:buFont typeface="+mj-ea"/>
              <a:buAutoNum type="ea1ChtPeriod"/>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購買</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各式</a:t>
            </a:r>
            <a:r>
              <a:rPr lang="zh-TW" altLang="en-US" sz="3200" b="1" dirty="0">
                <a:solidFill>
                  <a:srgbClr val="C0504D"/>
                </a:solidFill>
                <a:latin typeface="微軟正黑體" panose="020B0604030504040204" pitchFamily="34" charset="-120"/>
                <a:ea typeface="微軟正黑體" panose="020B0604030504040204" pitchFamily="34" charset="-120"/>
              </a:rPr>
              <a:t>電腦軟體</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3200" b="1" dirty="0">
                <a:solidFill>
                  <a:srgbClr val="C0504D"/>
                </a:solidFill>
                <a:latin typeface="微軟正黑體" panose="020B0604030504040204" pitchFamily="34" charset="-120"/>
                <a:ea typeface="微軟正黑體" panose="020B0604030504040204" pitchFamily="34" charset="-120"/>
              </a:rPr>
              <a:t>(</a:t>
            </a:r>
            <a:r>
              <a:rPr lang="zh-TW" altLang="en-US" sz="3200" b="1" dirty="0">
                <a:solidFill>
                  <a:srgbClr val="C0504D"/>
                </a:solidFill>
                <a:latin typeface="微軟正黑體" panose="020B0604030504040204" pitchFamily="34" charset="-120"/>
                <a:ea typeface="微軟正黑體" panose="020B0604030504040204" pitchFamily="34" charset="-120"/>
              </a:rPr>
              <a:t>限買斷，而非租賃；如只購買使用權，</a:t>
            </a:r>
            <a:endParaRPr lang="en-US" altLang="zh-TW" sz="3200" b="1" dirty="0">
              <a:solidFill>
                <a:srgbClr val="C0504D"/>
              </a:solidFill>
              <a:latin typeface="微軟正黑體" panose="020B0604030504040204" pitchFamily="34" charset="-120"/>
              <a:ea typeface="微軟正黑體" panose="020B0604030504040204" pitchFamily="34" charset="-120"/>
            </a:endParaRPr>
          </a:p>
          <a:p>
            <a:pPr>
              <a:lnSpc>
                <a:spcPts val="3800"/>
              </a:lnSpc>
            </a:pPr>
            <a:r>
              <a:rPr lang="zh-TW" altLang="en-US" sz="3200" b="1" dirty="0">
                <a:solidFill>
                  <a:srgbClr val="C0504D"/>
                </a:solidFill>
                <a:latin typeface="微軟正黑體" panose="020B0604030504040204" pitchFamily="34" charset="-120"/>
                <a:ea typeface="微軟正黑體" panose="020B0604030504040204" pitchFamily="34" charset="-120"/>
              </a:rPr>
              <a:t>   </a:t>
            </a:r>
            <a:r>
              <a:rPr lang="zh-TW" altLang="en-US" sz="3200" b="1" dirty="0" smtClean="0">
                <a:solidFill>
                  <a:srgbClr val="C0504D"/>
                </a:solidFill>
                <a:latin typeface="微軟正黑體" panose="020B0604030504040204" pitchFamily="34" charset="-120"/>
                <a:ea typeface="微軟正黑體" panose="020B0604030504040204" pitchFamily="34" charset="-120"/>
              </a:rPr>
              <a:t>  也</a:t>
            </a:r>
            <a:r>
              <a:rPr lang="zh-TW" altLang="en-US" sz="3200" b="1" dirty="0">
                <a:solidFill>
                  <a:srgbClr val="C0504D"/>
                </a:solidFill>
                <a:latin typeface="微軟正黑體" panose="020B0604030504040204" pitchFamily="34" charset="-120"/>
                <a:ea typeface="微軟正黑體" panose="020B0604030504040204" pitchFamily="34" charset="-120"/>
              </a:rPr>
              <a:t>非資本預算</a:t>
            </a:r>
            <a:r>
              <a:rPr lang="en-US" altLang="zh-TW" sz="3200" b="1" dirty="0">
                <a:solidFill>
                  <a:srgbClr val="C0504D"/>
                </a:solidFill>
                <a:latin typeface="微軟正黑體" panose="020B0604030504040204" pitchFamily="34" charset="-120"/>
                <a:ea typeface="微軟正黑體" panose="020B0604030504040204" pitchFamily="34" charset="-120"/>
              </a:rPr>
              <a:t>)</a:t>
            </a:r>
          </a:p>
          <a:p>
            <a:pPr>
              <a:lnSpc>
                <a:spcPts val="3800"/>
              </a:lnSpc>
            </a:pPr>
            <a:r>
              <a:rPr lang="zh-TW" altLang="en-US" sz="3200" b="1" dirty="0" smtClean="0">
                <a:latin typeface="微軟正黑體" panose="020B0604030504040204" pitchFamily="34" charset="-120"/>
                <a:ea typeface="微軟正黑體" panose="020B0604030504040204" pitchFamily="34" charset="-120"/>
              </a:rPr>
              <a:t>三</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solidFill>
                  <a:srgbClr val="C0504D"/>
                </a:solidFill>
                <a:latin typeface="微軟正黑體" panose="020B0604030504040204" pitchFamily="34" charset="-120"/>
                <a:ea typeface="微軟正黑體" panose="020B0604030504040204" pitchFamily="34" charset="-120"/>
              </a:rPr>
              <a:t>整修</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建物或空間</a:t>
            </a:r>
            <a:r>
              <a:rPr lang="zh-TW" altLang="en-US" sz="3200" b="1" dirty="0">
                <a:solidFill>
                  <a:srgbClr val="C0504D"/>
                </a:solidFill>
                <a:latin typeface="微軟正黑體" panose="020B0604030504040204" pitchFamily="34" charset="-120"/>
                <a:ea typeface="微軟正黑體" panose="020B0604030504040204" pitchFamily="34" charset="-120"/>
              </a:rPr>
              <a:t>工程</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ts val="3800"/>
              </a:lnSpc>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四</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rgbClr val="C0504D"/>
                </a:solidFill>
                <a:latin typeface="微軟正黑體" panose="020B0604030504040204" pitchFamily="34" charset="-120"/>
                <a:ea typeface="微軟正黑體" panose="020B0604030504040204" pitchFamily="34" charset="-120"/>
              </a:rPr>
              <a:t>單價一萬元</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以上</a:t>
            </a:r>
            <a:r>
              <a:rPr lang="zh-TW" altLang="en-US" sz="3200" b="1" dirty="0">
                <a:solidFill>
                  <a:srgbClr val="C0504D"/>
                </a:solidFill>
                <a:latin typeface="微軟正黑體" panose="020B0604030504040204" pitchFamily="34" charset="-120"/>
                <a:ea typeface="微軟正黑體" panose="020B0604030504040204" pitchFamily="34" charset="-120"/>
              </a:rPr>
              <a:t>，耐用年限 </a:t>
            </a:r>
            <a:r>
              <a:rPr lang="en-US" altLang="zh-TW" sz="3200" b="1" dirty="0">
                <a:solidFill>
                  <a:srgbClr val="C0504D"/>
                </a:solidFill>
                <a:latin typeface="微軟正黑體" panose="020B0604030504040204" pitchFamily="34" charset="-120"/>
                <a:ea typeface="微軟正黑體" panose="020B0604030504040204" pitchFamily="34" charset="-120"/>
              </a:rPr>
              <a:t>2</a:t>
            </a:r>
            <a:r>
              <a:rPr lang="zh-TW" altLang="en-US" sz="3200" b="1" dirty="0">
                <a:solidFill>
                  <a:srgbClr val="C0504D"/>
                </a:solidFill>
                <a:latin typeface="微軟正黑體" panose="020B0604030504040204" pitchFamily="34" charset="-120"/>
                <a:ea typeface="微軟正黑體" panose="020B0604030504040204" pitchFamily="34" charset="-120"/>
              </a:rPr>
              <a:t>年</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以上。</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ts val="3800"/>
              </a:lnSpc>
            </a:pPr>
            <a:endParaRPr lang="en-US" altLang="zh-TW" sz="3200" b="1" u="heavy" dirty="0">
              <a:solidFill>
                <a:srgbClr val="FF0000"/>
              </a:solidFill>
              <a:uFill>
                <a:solidFill>
                  <a:srgbClr val="FF0000"/>
                </a:solidFill>
              </a:uFill>
              <a:latin typeface="標楷體" panose="03000509000000000000" pitchFamily="65" charset="-120"/>
              <a:ea typeface="標楷體" panose="03000509000000000000" pitchFamily="65" charset="-120"/>
            </a:endParaRPr>
          </a:p>
          <a:p>
            <a:pPr>
              <a:lnSpc>
                <a:spcPts val="3800"/>
              </a:lnSpc>
            </a:pPr>
            <a:r>
              <a:rPr lang="zh-TW" altLang="zh-TW" sz="3200" b="1" dirty="0">
                <a:solidFill>
                  <a:schemeClr val="tx1">
                    <a:lumMod val="75000"/>
                    <a:lumOff val="25000"/>
                  </a:schemeClr>
                </a:solidFill>
                <a:uFill>
                  <a:solidFill>
                    <a:srgbClr val="FF0000"/>
                  </a:solidFill>
                </a:u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uFill>
                  <a:solidFill>
                    <a:srgbClr val="FF0000"/>
                  </a:solidFill>
                </a:uFill>
                <a:latin typeface="標楷體" panose="03000509000000000000" pitchFamily="65" charset="-120"/>
                <a:ea typeface="標楷體" panose="03000509000000000000" pitchFamily="65" charset="-120"/>
              </a:rPr>
              <a:t>注意</a:t>
            </a:r>
            <a:r>
              <a:rPr lang="zh-TW" altLang="en-US" sz="3200" b="1" dirty="0">
                <a:solidFill>
                  <a:schemeClr val="tx1">
                    <a:lumMod val="75000"/>
                    <a:lumOff val="25000"/>
                  </a:schemeClr>
                </a:solidFill>
                <a:uFill>
                  <a:solidFill>
                    <a:srgbClr val="FF0000"/>
                  </a:solidFill>
                </a:uFill>
                <a:latin typeface="新細明體" panose="02020500000000000000" pitchFamily="18" charset="-120"/>
                <a:ea typeface="新細明體" panose="02020500000000000000" pitchFamily="18" charset="-120"/>
              </a:rPr>
              <a:t>：</a:t>
            </a:r>
            <a:endParaRPr lang="en-US" altLang="zh-TW" sz="3200" b="1" dirty="0">
              <a:solidFill>
                <a:schemeClr val="tx1">
                  <a:lumMod val="75000"/>
                  <a:lumOff val="25000"/>
                </a:schemeClr>
              </a:solidFill>
              <a:uFill>
                <a:solidFill>
                  <a:srgbClr val="FF0000"/>
                </a:solidFill>
              </a:uFill>
              <a:latin typeface="新細明體" panose="02020500000000000000" pitchFamily="18" charset="-120"/>
              <a:ea typeface="新細明體" panose="02020500000000000000" pitchFamily="18" charset="-120"/>
            </a:endParaRPr>
          </a:p>
          <a:p>
            <a:pPr>
              <a:lnSpc>
                <a:spcPts val="3800"/>
              </a:lnSpc>
            </a:pPr>
            <a:r>
              <a:rPr lang="zh-TW" altLang="en-US" sz="3200" b="1" u="sng" dirty="0">
                <a:solidFill>
                  <a:schemeClr val="tx1">
                    <a:lumMod val="75000"/>
                    <a:lumOff val="25000"/>
                  </a:schemeClr>
                </a:solidFill>
                <a:latin typeface="標楷體" panose="03000509000000000000" pitchFamily="65" charset="-120"/>
                <a:ea typeface="標楷體" panose="03000509000000000000" pitchFamily="65" charset="-120"/>
              </a:rPr>
              <a:t>租賃、修繕、保養以及單價一萬元以下</a:t>
            </a:r>
            <a:r>
              <a:rPr lang="zh-TW" altLang="en-US" sz="3200" b="1" dirty="0">
                <a:solidFill>
                  <a:schemeClr val="tx1">
                    <a:lumMod val="75000"/>
                    <a:lumOff val="25000"/>
                  </a:schemeClr>
                </a:solidFill>
                <a:uFill>
                  <a:solidFill>
                    <a:srgbClr val="FF0000"/>
                  </a:solidFill>
                </a:uFill>
                <a:latin typeface="標楷體" panose="03000509000000000000" pitchFamily="65" charset="-120"/>
                <a:ea typeface="標楷體" panose="03000509000000000000" pitchFamily="65" charset="-120"/>
              </a:rPr>
              <a:t>財物採購，</a:t>
            </a:r>
            <a:r>
              <a:rPr lang="zh-TW" altLang="en-US" sz="3200" b="1" u="sng" dirty="0">
                <a:solidFill>
                  <a:schemeClr val="tx1">
                    <a:lumMod val="75000"/>
                    <a:lumOff val="25000"/>
                  </a:schemeClr>
                </a:solidFill>
                <a:uFill>
                  <a:solidFill>
                    <a:schemeClr val="tx1"/>
                  </a:solidFill>
                </a:uFill>
                <a:latin typeface="標楷體" panose="03000509000000000000" pitchFamily="65" charset="-120"/>
                <a:ea typeface="標楷體" panose="03000509000000000000" pitchFamily="65" charset="-120"/>
              </a:rPr>
              <a:t>都不是「資本預算」，要用「經常費」支應</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a:t>
            </a:r>
            <a:endPar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endParaRPr>
          </a:p>
          <a:p>
            <a:pPr>
              <a:lnSpc>
                <a:spcPts val="3800"/>
              </a:lnSpc>
            </a:pPr>
            <a:endParaRPr lang="en-US" altLang="zh-TW" sz="3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6812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356779"/>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29</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12</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608934" y="2576801"/>
            <a:ext cx="5832648" cy="1323439"/>
          </a:xfrm>
          <a:prstGeom prst="rect">
            <a:avLst/>
          </a:prstGeom>
          <a:effectLst>
            <a:outerShdw blurRad="63500" sx="102000" sy="102000" algn="ctr" rotWithShape="0">
              <a:prstClr val="black">
                <a:alpha val="40000"/>
              </a:prstClr>
            </a:outerShdw>
          </a:effectLst>
        </p:spPr>
        <p:txBody>
          <a:bodyPr wrap="squar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  採購作業</a:t>
            </a:r>
          </a:p>
        </p:txBody>
      </p:sp>
      <p:sp>
        <p:nvSpPr>
          <p:cNvPr id="8" name="文字方塊 7">
            <a:extLst>
              <a:ext uri="{FF2B5EF4-FFF2-40B4-BE49-F238E27FC236}">
                <a16:creationId xmlns:a16="http://schemas.microsoft.com/office/drawing/2014/main" id="{1C6702E4-FA1F-41B6-B578-86387EEAA027}"/>
              </a:ext>
            </a:extLst>
          </p:cNvPr>
          <p:cNvSpPr txBox="1"/>
          <p:nvPr/>
        </p:nvSpPr>
        <p:spPr>
          <a:xfrm>
            <a:off x="1838206" y="5922764"/>
            <a:ext cx="12203775" cy="4385816"/>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老師辦理請購業務時，請依政府採購法及本校請購作業流程辦理，相關資訊可參閱總務處</a:t>
            </a:r>
            <a:r>
              <a:rPr lang="zh-TW" altLang="en-US" sz="4400" b="1" u="sng" dirty="0">
                <a:solidFill>
                  <a:schemeClr val="tx1">
                    <a:lumMod val="75000"/>
                    <a:lumOff val="25000"/>
                  </a:schemeClr>
                </a:solidFill>
                <a:latin typeface="微軟正黑體" panose="020B0604030504040204" pitchFamily="34" charset="-120"/>
                <a:ea typeface="微軟正黑體" panose="020B0604030504040204" pitchFamily="34" charset="-120"/>
              </a:rPr>
              <a:t>事務組採購業務網頁</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479550" lvl="1" indent="-742950" algn="just">
              <a:spcAft>
                <a:spcPts val="600"/>
              </a:spcAft>
              <a:buFont typeface="+mj-ea"/>
              <a:buAutoNum type="ea1ChtPeriod"/>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工程採購。</a:t>
            </a: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479550" lvl="1" indent="-742950" algn="just">
              <a:spcAft>
                <a:spcPts val="600"/>
              </a:spcAft>
              <a:buFont typeface="+mj-ea"/>
              <a:buAutoNum type="ea1ChtPeriod"/>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財務採購。</a:t>
            </a:r>
            <a:endPar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479550" lvl="1" indent="-742950" algn="just">
              <a:spcAft>
                <a:spcPts val="600"/>
              </a:spcAft>
              <a:buFont typeface="+mj-ea"/>
              <a:buAutoNum type="ea1ChtPeriod"/>
            </a:pP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640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a:extLst>
              <a:ext uri="{FF2B5EF4-FFF2-40B4-BE49-F238E27FC236}">
                <a16:creationId xmlns:a16="http://schemas.microsoft.com/office/drawing/2014/main" id="{9D100D82-2885-44B6-A4C8-F938937724BB}"/>
              </a:ext>
            </a:extLst>
          </p:cNvPr>
          <p:cNvGrpSpPr/>
          <p:nvPr/>
        </p:nvGrpSpPr>
        <p:grpSpPr>
          <a:xfrm>
            <a:off x="792510" y="666180"/>
            <a:ext cx="13321480" cy="1512168"/>
            <a:chOff x="792510" y="666180"/>
            <a:chExt cx="8496944" cy="1512168"/>
          </a:xfrm>
        </p:grpSpPr>
        <p:grpSp>
          <p:nvGrpSpPr>
            <p:cNvPr id="8" name="群組 7">
              <a:extLst>
                <a:ext uri="{FF2B5EF4-FFF2-40B4-BE49-F238E27FC236}">
                  <a16:creationId xmlns:a16="http://schemas.microsoft.com/office/drawing/2014/main" id="{61586322-F570-414D-A0CD-ED998120B675}"/>
                </a:ext>
              </a:extLst>
            </p:cNvPr>
            <p:cNvGrpSpPr/>
            <p:nvPr/>
          </p:nvGrpSpPr>
          <p:grpSpPr>
            <a:xfrm>
              <a:off x="792510" y="666180"/>
              <a:ext cx="8496944" cy="1512168"/>
              <a:chOff x="2736726" y="1602284"/>
              <a:chExt cx="8496944" cy="1512168"/>
            </a:xfrm>
            <a:effectLst>
              <a:outerShdw blurRad="50800" dist="38100" dir="2700000" algn="tl" rotWithShape="0">
                <a:prstClr val="black">
                  <a:alpha val="40000"/>
                </a:prstClr>
              </a:outerShdw>
            </a:effectLst>
          </p:grpSpPr>
          <p:sp>
            <p:nvSpPr>
              <p:cNvPr id="9" name="矩形 8">
                <a:extLst>
                  <a:ext uri="{FF2B5EF4-FFF2-40B4-BE49-F238E27FC236}">
                    <a16:creationId xmlns:a16="http://schemas.microsoft.com/office/drawing/2014/main" id="{3AA95BDC-9617-4B3E-928E-1E4B6B4B317E}"/>
                  </a:ext>
                </a:extLst>
              </p:cNvPr>
              <p:cNvSpPr/>
              <p:nvPr/>
            </p:nvSpPr>
            <p:spPr>
              <a:xfrm>
                <a:off x="3024758" y="1890316"/>
                <a:ext cx="8208912" cy="1224136"/>
              </a:xfrm>
              <a:prstGeom prst="rect">
                <a:avLst/>
              </a:prstGeom>
              <a:solidFill>
                <a:srgbClr val="E6B9B8"/>
              </a:solidFill>
              <a:ln w="38100">
                <a:solidFill>
                  <a:srgbClr val="CD757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DC7319A-E029-48DA-AFBD-FBF66B4CB498}"/>
                  </a:ext>
                </a:extLst>
              </p:cNvPr>
              <p:cNvSpPr/>
              <p:nvPr/>
            </p:nvSpPr>
            <p:spPr>
              <a:xfrm>
                <a:off x="2736726" y="1602284"/>
                <a:ext cx="8208912" cy="1224136"/>
              </a:xfrm>
              <a:prstGeom prst="rect">
                <a:avLst/>
              </a:prstGeom>
              <a:solidFill>
                <a:schemeClr val="bg1"/>
              </a:solidFill>
              <a:ln w="38100">
                <a:solidFill>
                  <a:srgbClr val="CD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a:extLst>
                <a:ext uri="{FF2B5EF4-FFF2-40B4-BE49-F238E27FC236}">
                  <a16:creationId xmlns:a16="http://schemas.microsoft.com/office/drawing/2014/main" id="{7CB01666-1DD0-446C-B4E9-E50CE7977844}"/>
                </a:ext>
              </a:extLst>
            </p:cNvPr>
            <p:cNvSpPr/>
            <p:nvPr/>
          </p:nvSpPr>
          <p:spPr>
            <a:xfrm>
              <a:off x="1008534" y="802645"/>
              <a:ext cx="7334281" cy="1015663"/>
            </a:xfrm>
            <a:prstGeom prst="rect">
              <a:avLst/>
            </a:prstGeom>
          </p:spPr>
          <p:txBody>
            <a:bodyPr wrap="none">
              <a:spAutoFit/>
            </a:bodyPr>
            <a:lstStyle/>
            <a:p>
              <a:r>
                <a:rPr kumimoji="0" lang="zh-TW" alt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各校區面積與人數統計</a:t>
              </a:r>
              <a:r>
                <a:rPr kumimoji="0" lang="en-US" altLang="zh-TW"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a:t>
              </a:r>
              <a:r>
                <a:rPr kumimoji="0" lang="zh-TW" alt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含進修部</a:t>
              </a:r>
              <a:r>
                <a:rPr kumimoji="0" lang="en-US" altLang="zh-TW"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a:t>
              </a:r>
              <a:endParaRPr kumimoji="0" lang="zh-TW" alt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endParaRPr>
            </a:p>
          </p:txBody>
        </p:sp>
      </p:grpSp>
      <p:graphicFrame>
        <p:nvGraphicFramePr>
          <p:cNvPr id="13" name="表格 12">
            <a:extLst>
              <a:ext uri="{FF2B5EF4-FFF2-40B4-BE49-F238E27FC236}">
                <a16:creationId xmlns:a16="http://schemas.microsoft.com/office/drawing/2014/main" id="{1C83A285-23EC-47EE-84CB-13205EEB1328}"/>
              </a:ext>
            </a:extLst>
          </p:cNvPr>
          <p:cNvGraphicFramePr>
            <a:graphicFrameLocks noGrp="1"/>
          </p:cNvGraphicFramePr>
          <p:nvPr>
            <p:extLst>
              <p:ext uri="{D42A27DB-BD31-4B8C-83A1-F6EECF244321}">
                <p14:modId xmlns:p14="http://schemas.microsoft.com/office/powerpoint/2010/main" val="2851316472"/>
              </p:ext>
            </p:extLst>
          </p:nvPr>
        </p:nvGraphicFramePr>
        <p:xfrm>
          <a:off x="890526" y="2921347"/>
          <a:ext cx="13341474" cy="7477324"/>
        </p:xfrm>
        <a:graphic>
          <a:graphicData uri="http://schemas.openxmlformats.org/drawingml/2006/table">
            <a:tbl>
              <a:tblPr firstRow="1" bandRow="1">
                <a:tableStyleId>{21E4AEA4-8DFA-4A89-87EB-49C32662AFE0}</a:tableStyleId>
              </a:tblPr>
              <a:tblGrid>
                <a:gridCol w="2265341">
                  <a:extLst>
                    <a:ext uri="{9D8B030D-6E8A-4147-A177-3AD203B41FA5}">
                      <a16:colId xmlns:a16="http://schemas.microsoft.com/office/drawing/2014/main" val="20000"/>
                    </a:ext>
                  </a:extLst>
                </a:gridCol>
                <a:gridCol w="1661734">
                  <a:extLst>
                    <a:ext uri="{9D8B030D-6E8A-4147-A177-3AD203B41FA5}">
                      <a16:colId xmlns:a16="http://schemas.microsoft.com/office/drawing/2014/main" val="20001"/>
                    </a:ext>
                  </a:extLst>
                </a:gridCol>
                <a:gridCol w="2730154">
                  <a:extLst>
                    <a:ext uri="{9D8B030D-6E8A-4147-A177-3AD203B41FA5}">
                      <a16:colId xmlns:a16="http://schemas.microsoft.com/office/drawing/2014/main" val="20002"/>
                    </a:ext>
                  </a:extLst>
                </a:gridCol>
                <a:gridCol w="1860245">
                  <a:extLst>
                    <a:ext uri="{9D8B030D-6E8A-4147-A177-3AD203B41FA5}">
                      <a16:colId xmlns:a16="http://schemas.microsoft.com/office/drawing/2014/main" val="20003"/>
                    </a:ext>
                  </a:extLst>
                </a:gridCol>
                <a:gridCol w="4824000">
                  <a:extLst>
                    <a:ext uri="{9D8B030D-6E8A-4147-A177-3AD203B41FA5}">
                      <a16:colId xmlns:a16="http://schemas.microsoft.com/office/drawing/2014/main" val="20005"/>
                    </a:ext>
                  </a:extLst>
                </a:gridCol>
              </a:tblGrid>
              <a:tr h="1156673">
                <a:tc>
                  <a:txBody>
                    <a:bodyPr/>
                    <a:lstStyle/>
                    <a:p>
                      <a:pPr algn="ctr"/>
                      <a:r>
                        <a:rPr lang="zh-TW" altLang="en-US" sz="3600" dirty="0">
                          <a:latin typeface="微軟正黑體" panose="020B0604030504040204" pitchFamily="34" charset="-120"/>
                          <a:ea typeface="微軟正黑體" panose="020B0604030504040204" pitchFamily="34" charset="-120"/>
                        </a:rPr>
                        <a:t>校區名稱</a:t>
                      </a:r>
                      <a:endParaRPr lang="zh-TW" altLang="en-US" sz="3600"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dirty="0">
                          <a:latin typeface="微軟正黑體" panose="020B0604030504040204" pitchFamily="34" charset="-120"/>
                          <a:ea typeface="微軟正黑體" panose="020B0604030504040204" pitchFamily="34" charset="-120"/>
                        </a:rPr>
                        <a:t>面積</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公頃</a:t>
                      </a:r>
                      <a:r>
                        <a:rPr lang="en-US" altLang="zh-TW" sz="3600" dirty="0">
                          <a:latin typeface="微軟正黑體" panose="020B0604030504040204" pitchFamily="34" charset="-120"/>
                          <a:ea typeface="微軟正黑體" panose="020B0604030504040204" pitchFamily="34" charset="-120"/>
                        </a:rPr>
                        <a:t>)</a:t>
                      </a:r>
                      <a:endParaRPr lang="zh-TW" altLang="en-US" sz="3600"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dirty="0">
                          <a:latin typeface="微軟正黑體" panose="020B0604030504040204" pitchFamily="34" charset="-120"/>
                          <a:ea typeface="微軟正黑體" panose="020B0604030504040204" pitchFamily="34" charset="-120"/>
                        </a:rPr>
                        <a:t>樓地板面積</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(m</a:t>
                      </a:r>
                      <a:r>
                        <a:rPr lang="en-US" altLang="zh-TW" sz="3600" baseline="30000" dirty="0">
                          <a:latin typeface="微軟正黑體" panose="020B0604030504040204" pitchFamily="34" charset="-120"/>
                          <a:ea typeface="微軟正黑體" panose="020B0604030504040204" pitchFamily="34" charset="-120"/>
                        </a:rPr>
                        <a:t>2</a:t>
                      </a:r>
                      <a:r>
                        <a:rPr lang="en-US" altLang="zh-TW" sz="3600" dirty="0">
                          <a:latin typeface="微軟正黑體" panose="020B0604030504040204" pitchFamily="34" charset="-120"/>
                          <a:ea typeface="微軟正黑體" panose="020B0604030504040204" pitchFamily="34" charset="-120"/>
                        </a:rPr>
                        <a:t>)</a:t>
                      </a:r>
                      <a:endParaRPr lang="zh-TW" altLang="en-US" sz="3600"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dirty="0">
                          <a:latin typeface="微軟正黑體" panose="020B0604030504040204" pitchFamily="34" charset="-120"/>
                          <a:ea typeface="微軟正黑體" panose="020B0604030504040204" pitchFamily="34" charset="-120"/>
                        </a:rPr>
                        <a:t>學生數</a:t>
                      </a:r>
                      <a:endParaRPr lang="zh-TW" altLang="en-US" sz="3600"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dirty="0">
                          <a:latin typeface="微軟正黑體" panose="020B0604030504040204" pitchFamily="34" charset="-120"/>
                          <a:ea typeface="微軟正黑體" panose="020B0604030504040204" pitchFamily="34" charset="-120"/>
                        </a:rPr>
                        <a:t>使用單位</a:t>
                      </a:r>
                      <a:endParaRPr lang="zh-TW" altLang="en-US" sz="3600"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950144">
                <a:tc>
                  <a:txBody>
                    <a:bodyPr/>
                    <a:lstStyle/>
                    <a:p>
                      <a:pPr algn="ct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三民校區</a:t>
                      </a: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5.7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152,794</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13,027</a:t>
                      </a:r>
                      <a:endPar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l" defTabSz="1425824" rtl="0" eaLnBrk="1" fontAlgn="auto" latinLnBrk="0" hangingPunct="1">
                        <a:lnSpc>
                          <a:spcPct val="100000"/>
                        </a:lnSpc>
                        <a:spcBef>
                          <a:spcPts val="0"/>
                        </a:spcBef>
                        <a:spcAft>
                          <a:spcPts val="0"/>
                        </a:spcAft>
                        <a:buClrTx/>
                        <a:buSzTx/>
                        <a:buFontTx/>
                        <a:buNone/>
                        <a:tabLst/>
                        <a:defRPr/>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商學院、設計學院</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、資訊與流通學院</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、語文學院、</a:t>
                      </a: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智慧</a:t>
                      </a:r>
                      <a:r>
                        <a:rPr lang="zh-TW" altLang="en-US" sz="3600" b="1">
                          <a:solidFill>
                            <a:schemeClr val="tx1">
                              <a:lumMod val="75000"/>
                              <a:lumOff val="25000"/>
                            </a:schemeClr>
                          </a:solidFill>
                          <a:effectLst/>
                          <a:latin typeface="微軟正黑體" panose="020B0604030504040204" pitchFamily="34" charset="-120"/>
                          <a:ea typeface="微軟正黑體" panose="020B0604030504040204" pitchFamily="34" charset="-120"/>
                        </a:rPr>
                        <a:t>產業學院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950144">
                <a:tc>
                  <a:txBody>
                    <a:bodyPr/>
                    <a:lstStyle/>
                    <a:p>
                      <a:pPr algn="ct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民生校區</a:t>
                      </a: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0.97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14,230</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2,227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中護健康學院</a:t>
                      </a: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950144">
                <a:tc>
                  <a:txBody>
                    <a:bodyPr/>
                    <a:lstStyle/>
                    <a:p>
                      <a:pPr algn="ct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南屯校區</a:t>
                      </a: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7.7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r>
                        <a:rPr lang="zh-TW" altLang="en-US" sz="3600" b="1" dirty="0">
                          <a:solidFill>
                            <a:srgbClr val="C0504D"/>
                          </a:solidFill>
                          <a:latin typeface="微軟正黑體" panose="020B0604030504040204" pitchFamily="34" charset="-120"/>
                          <a:ea typeface="微軟正黑體" panose="020B0604030504040204" pitchFamily="34" charset="-120"/>
                        </a:rPr>
                        <a:t>中護健康學院預定</a:t>
                      </a:r>
                      <a:r>
                        <a:rPr lang="en-US" altLang="zh-TW" sz="3600" b="1" dirty="0">
                          <a:solidFill>
                            <a:srgbClr val="C0504D"/>
                          </a:solidFill>
                          <a:latin typeface="微軟正黑體" panose="020B0604030504040204" pitchFamily="34" charset="-120"/>
                          <a:ea typeface="微軟正黑體" panose="020B0604030504040204" pitchFamily="34" charset="-120"/>
                        </a:rPr>
                        <a:t>116</a:t>
                      </a:r>
                      <a:r>
                        <a:rPr lang="zh-TW" altLang="en-US" sz="3600" b="1" dirty="0">
                          <a:solidFill>
                            <a:srgbClr val="C0504D"/>
                          </a:solidFill>
                          <a:latin typeface="微軟正黑體" panose="020B0604030504040204" pitchFamily="34" charset="-120"/>
                          <a:ea typeface="微軟正黑體" panose="020B0604030504040204" pitchFamily="34" charset="-120"/>
                        </a:rPr>
                        <a:t>學年進駐使用</a:t>
                      </a:r>
                      <a:endParaRPr lang="en-US" altLang="zh-TW" sz="3600" b="1" dirty="0">
                        <a:solidFill>
                          <a:srgbClr val="C0504D"/>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3053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30</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728614" y="1233468"/>
            <a:ext cx="3096344" cy="2601062"/>
            <a:chOff x="2409581" y="2286108"/>
            <a:chExt cx="3168352" cy="2751096"/>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529593" y="2366889"/>
              <a:ext cx="3048340" cy="26703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409581" y="2286108"/>
              <a:ext cx="2503861" cy="1107996"/>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12-1</a:t>
              </a:r>
              <a:endParaRPr kumimoji="0"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49759" y="1513713"/>
            <a:ext cx="9217926" cy="1323439"/>
          </a:xfrm>
          <a:prstGeom prst="rect">
            <a:avLst/>
          </a:prstGeom>
          <a:effectLst>
            <a:outerShdw blurRad="63500" sx="102000" sy="102000" algn="ctr" rotWithShape="0">
              <a:prstClr val="black">
                <a:alpha val="40000"/>
              </a:prstClr>
            </a:outerShdw>
          </a:effectLst>
        </p:spPr>
        <p:txBody>
          <a:bodyPr wrap="square">
            <a:spAutoFit/>
          </a:bodyPr>
          <a:lstStyle/>
          <a:p>
            <a:r>
              <a:rPr lang="zh-TW" altLang="zh-TW" sz="8000" b="1" dirty="0">
                <a:ln w="0"/>
                <a:solidFill>
                  <a:schemeClr val="tx1">
                    <a:lumMod val="75000"/>
                    <a:lumOff val="25000"/>
                  </a:schemeClr>
                </a:solidFill>
                <a:latin typeface="微軟正黑體" panose="020B0604030504040204" pitchFamily="34" charset="-120"/>
                <a:ea typeface="微軟正黑體" panose="020B0604030504040204" pitchFamily="34" charset="-120"/>
              </a:rPr>
              <a:t>採購金額說明</a:t>
            </a:r>
            <a:r>
              <a:rPr lang="en-US" altLang="zh-TW" sz="8000" b="1" dirty="0">
                <a:ln w="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8000" b="1" dirty="0">
                <a:ln w="0"/>
                <a:solidFill>
                  <a:schemeClr val="tx1">
                    <a:lumMod val="75000"/>
                    <a:lumOff val="25000"/>
                  </a:schemeClr>
                </a:solidFill>
                <a:latin typeface="微軟正黑體" panose="020B0604030504040204" pitchFamily="34" charset="-120"/>
                <a:ea typeface="微軟正黑體" panose="020B0604030504040204" pitchFamily="34" charset="-120"/>
              </a:rPr>
              <a:t>簡表</a:t>
            </a:r>
            <a:r>
              <a:rPr lang="en-US" altLang="zh-TW" sz="8000" b="1" dirty="0">
                <a:ln w="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zh-TW" sz="8000" b="1" dirty="0">
              <a:ln w="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1C6702E4-FA1F-41B6-B578-86387EEAA027}"/>
              </a:ext>
            </a:extLst>
          </p:cNvPr>
          <p:cNvSpPr txBox="1"/>
          <p:nvPr/>
        </p:nvSpPr>
        <p:spPr>
          <a:xfrm>
            <a:off x="1845898" y="5890219"/>
            <a:ext cx="12203775" cy="4185761"/>
          </a:xfrm>
          <a:prstGeom prst="rect">
            <a:avLst/>
          </a:prstGeom>
          <a:noFill/>
        </p:spPr>
        <p:txBody>
          <a:bodyPr wrap="square" rtlCol="0">
            <a:spAutoFit/>
          </a:bodyPr>
          <a:lstStyle/>
          <a:p>
            <a:pPr algn="just">
              <a:spcAft>
                <a:spcPts val="600"/>
              </a:spcAft>
            </a:pPr>
            <a:r>
              <a:rPr lang="zh-TW" altLang="en-US" sz="3200" b="1">
                <a:solidFill>
                  <a:schemeClr val="tx1">
                    <a:lumMod val="75000"/>
                    <a:lumOff val="25000"/>
                  </a:schemeClr>
                </a:solidFill>
                <a:latin typeface="微軟正黑體" panose="020B0604030504040204" pitchFamily="34" charset="-120"/>
                <a:ea typeface="微軟正黑體" panose="020B0604030504040204" pitchFamily="34" charset="-120"/>
              </a:rPr>
              <a:t>　　</a:t>
            </a: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en-US" altLang="zh-TW" sz="3200" b="1">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23499842"/>
              </p:ext>
            </p:extLst>
          </p:nvPr>
        </p:nvGraphicFramePr>
        <p:xfrm>
          <a:off x="1818094" y="3910906"/>
          <a:ext cx="12231578" cy="5595748"/>
        </p:xfrm>
        <a:graphic>
          <a:graphicData uri="http://schemas.openxmlformats.org/drawingml/2006/table">
            <a:tbl>
              <a:tblPr firstRow="1" firstCol="1" bandRow="1">
                <a:tableStyleId>{5C22544A-7EE6-4342-B048-85BDC9FD1C3A}</a:tableStyleId>
              </a:tblPr>
              <a:tblGrid>
                <a:gridCol w="1062648">
                  <a:extLst>
                    <a:ext uri="{9D8B030D-6E8A-4147-A177-3AD203B41FA5}">
                      <a16:colId xmlns:a16="http://schemas.microsoft.com/office/drawing/2014/main" val="1918078502"/>
                    </a:ext>
                  </a:extLst>
                </a:gridCol>
                <a:gridCol w="3777247">
                  <a:extLst>
                    <a:ext uri="{9D8B030D-6E8A-4147-A177-3AD203B41FA5}">
                      <a16:colId xmlns:a16="http://schemas.microsoft.com/office/drawing/2014/main" val="1258427947"/>
                    </a:ext>
                  </a:extLst>
                </a:gridCol>
                <a:gridCol w="4148964">
                  <a:extLst>
                    <a:ext uri="{9D8B030D-6E8A-4147-A177-3AD203B41FA5}">
                      <a16:colId xmlns:a16="http://schemas.microsoft.com/office/drawing/2014/main" val="2860338868"/>
                    </a:ext>
                  </a:extLst>
                </a:gridCol>
                <a:gridCol w="3242719">
                  <a:extLst>
                    <a:ext uri="{9D8B030D-6E8A-4147-A177-3AD203B41FA5}">
                      <a16:colId xmlns:a16="http://schemas.microsoft.com/office/drawing/2014/main" val="1904753477"/>
                    </a:ext>
                  </a:extLst>
                </a:gridCol>
              </a:tblGrid>
              <a:tr h="753354">
                <a:tc>
                  <a:txBody>
                    <a:bodyPr/>
                    <a:lstStyle/>
                    <a:p>
                      <a:pPr algn="l">
                        <a:spcAft>
                          <a:spcPts val="0"/>
                        </a:spcAft>
                      </a:pPr>
                      <a:r>
                        <a:rPr lang="zh-TW" sz="3400" kern="100" dirty="0">
                          <a:effectLst/>
                          <a:latin typeface="微軟正黑體" panose="020B0604030504040204" pitchFamily="34" charset="-120"/>
                          <a:ea typeface="微軟正黑體" panose="020B0604030504040204" pitchFamily="34" charset="-120"/>
                        </a:rPr>
                        <a:t>分類</a:t>
                      </a:r>
                      <a:endParaRPr lang="zh-TW" sz="3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zh-TW" sz="3400" kern="100" dirty="0">
                          <a:effectLst/>
                          <a:latin typeface="微軟正黑體" panose="020B0604030504040204" pitchFamily="34" charset="-120"/>
                          <a:ea typeface="微軟正黑體" panose="020B0604030504040204" pitchFamily="34" charset="-120"/>
                        </a:rPr>
                        <a:t>採購金額</a:t>
                      </a:r>
                      <a:r>
                        <a:rPr lang="en-US" altLang="zh-TW" sz="3400" kern="100" dirty="0">
                          <a:effectLst/>
                          <a:latin typeface="微軟正黑體" panose="020B0604030504040204" pitchFamily="34" charset="-120"/>
                          <a:ea typeface="微軟正黑體" panose="020B0604030504040204" pitchFamily="34" charset="-120"/>
                        </a:rPr>
                        <a:t>(</a:t>
                      </a:r>
                      <a:r>
                        <a:rPr lang="zh-TW" altLang="en-US" sz="3400" kern="100" dirty="0">
                          <a:effectLst/>
                          <a:latin typeface="微軟正黑體" panose="020B0604030504040204" pitchFamily="34" charset="-120"/>
                          <a:ea typeface="微軟正黑體" panose="020B0604030504040204" pitchFamily="34" charset="-120"/>
                        </a:rPr>
                        <a:t>元</a:t>
                      </a:r>
                      <a:r>
                        <a:rPr lang="en-US" altLang="zh-TW" sz="3400" kern="100" dirty="0">
                          <a:effectLst/>
                          <a:latin typeface="微軟正黑體" panose="020B0604030504040204" pitchFamily="34" charset="-120"/>
                          <a:ea typeface="微軟正黑體" panose="020B0604030504040204" pitchFamily="34" charset="-120"/>
                        </a:rPr>
                        <a:t>)</a:t>
                      </a:r>
                      <a:endParaRPr lang="zh-TW" sz="3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zh-TW" sz="3400" kern="100" dirty="0">
                          <a:effectLst/>
                          <a:latin typeface="微軟正黑體" panose="020B0604030504040204" pitchFamily="34" charset="-120"/>
                          <a:ea typeface="微軟正黑體" panose="020B0604030504040204" pitchFamily="34" charset="-120"/>
                        </a:rPr>
                        <a:t>辦理方式</a:t>
                      </a:r>
                      <a:endParaRPr lang="zh-TW" sz="3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zh-TW" sz="3400" kern="100" dirty="0">
                          <a:effectLst/>
                          <a:latin typeface="微軟正黑體" panose="020B0604030504040204" pitchFamily="34" charset="-120"/>
                          <a:ea typeface="微軟正黑體" panose="020B0604030504040204" pitchFamily="34" charset="-120"/>
                        </a:rPr>
                        <a:t>法規</a:t>
                      </a:r>
                      <a:endParaRPr lang="zh-TW" sz="3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366643213"/>
                  </a:ext>
                </a:extLst>
              </a:tr>
              <a:tr h="1171049">
                <a:tc rowSpan="2">
                  <a:txBody>
                    <a:bodyPr/>
                    <a:lstStyle/>
                    <a:p>
                      <a:pPr algn="l">
                        <a:spcAft>
                          <a:spcPts val="0"/>
                        </a:spcAft>
                      </a:pPr>
                      <a:r>
                        <a:rPr lang="zh-TW" sz="3400" b="1" kern="100" dirty="0">
                          <a:solidFill>
                            <a:srgbClr val="E6B9B8"/>
                          </a:solidFill>
                          <a:effectLst/>
                          <a:latin typeface="微軟正黑體" panose="020B0604030504040204" pitchFamily="34" charset="-120"/>
                          <a:ea typeface="微軟正黑體" panose="020B0604030504040204" pitchFamily="34" charset="-120"/>
                        </a:rPr>
                        <a:t>小額採購</a:t>
                      </a:r>
                      <a:endParaRPr lang="zh-TW" sz="3400" b="1" kern="100" dirty="0">
                        <a:solidFill>
                          <a:srgbClr val="E6B9B8"/>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0-9,999</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需求單位自辦採購</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免提供書面報價</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rowSpan="2">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政府購法</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本校小額採購</a:t>
                      </a:r>
                      <a:endParaRPr lang="en-US" alt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作業要點</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本校採購權責</a:t>
                      </a:r>
                      <a:endParaRPr lang="en-US" alt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劃分表</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2013176306"/>
                  </a:ext>
                </a:extLst>
              </a:tr>
              <a:tr h="1951749">
                <a:tc vMerge="1">
                  <a:txBody>
                    <a:bodyPr/>
                    <a:lstStyle/>
                    <a:p>
                      <a:endParaRPr lang="zh-TW" altLang="en-US"/>
                    </a:p>
                  </a:txBody>
                  <a:tcPr/>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10,000~150,000</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需求單位自辦採購</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檢附報價單</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會簽總務處</a:t>
                      </a: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主計室。</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3280813988"/>
                  </a:ext>
                </a:extLst>
              </a:tr>
              <a:tr h="1719596">
                <a:tc>
                  <a:txBody>
                    <a:bodyPr/>
                    <a:lstStyle/>
                    <a:p>
                      <a:pPr algn="l">
                        <a:spcAft>
                          <a:spcPts val="0"/>
                        </a:spcAft>
                      </a:pPr>
                      <a:r>
                        <a:rPr lang="zh-TW" sz="3400" kern="100" dirty="0">
                          <a:solidFill>
                            <a:srgbClr val="E6B9B8"/>
                          </a:solidFill>
                          <a:effectLst/>
                          <a:latin typeface="微軟正黑體" panose="020B0604030504040204" pitchFamily="34" charset="-120"/>
                          <a:ea typeface="微軟正黑體" panose="020B0604030504040204" pitchFamily="34" charset="-120"/>
                        </a:rPr>
                        <a:t>大額採購</a:t>
                      </a:r>
                      <a:endParaRPr lang="zh-TW" sz="3400" kern="100" dirty="0">
                        <a:solidFill>
                          <a:srgbClr val="E6B9B8"/>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150,001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以上</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需求單位提出請購</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事務組</a:t>
                      </a: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營繕組辦理</a:t>
                      </a:r>
                      <a:endParaRPr lang="en-US" alt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招標作業</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政府採購法</a:t>
                      </a:r>
                    </a:p>
                    <a:p>
                      <a:pPr algn="l">
                        <a:spcAft>
                          <a:spcPts val="0"/>
                        </a:spcAft>
                      </a:pPr>
                      <a:r>
                        <a:rPr 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本校採購權責</a:t>
                      </a:r>
                      <a:endParaRPr lang="en-US" alt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r>
                        <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劃分表</a:t>
                      </a:r>
                      <a:endParaRPr lang="zh-TW" sz="34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4062665289"/>
                  </a:ext>
                </a:extLst>
              </a:tr>
            </a:tbl>
          </a:graphicData>
        </a:graphic>
      </p:graphicFrame>
    </p:spTree>
    <p:extLst>
      <p:ext uri="{BB962C8B-B14F-4D97-AF65-F5344CB8AC3E}">
        <p14:creationId xmlns:p14="http://schemas.microsoft.com/office/powerpoint/2010/main" val="195457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35343" y="2233968"/>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31</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656606" y="1639110"/>
            <a:ext cx="3111971" cy="2334369"/>
            <a:chOff x="2481589" y="2536801"/>
            <a:chExt cx="3111971" cy="2334369"/>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841629" y="2536801"/>
              <a:ext cx="2751931" cy="23343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481589" y="2536802"/>
              <a:ext cx="2503861" cy="1107996"/>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12-2</a:t>
              </a:r>
              <a:endParaRPr kumimoji="0"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42067" y="1915454"/>
            <a:ext cx="10443885"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小額採購作業流程說明</a:t>
            </a:r>
          </a:p>
        </p:txBody>
      </p:sp>
      <p:sp>
        <p:nvSpPr>
          <p:cNvPr id="8" name="文字方塊 7">
            <a:extLst>
              <a:ext uri="{FF2B5EF4-FFF2-40B4-BE49-F238E27FC236}">
                <a16:creationId xmlns:a16="http://schemas.microsoft.com/office/drawing/2014/main" id="{1C6702E4-FA1F-41B6-B578-86387EEAA027}"/>
              </a:ext>
            </a:extLst>
          </p:cNvPr>
          <p:cNvSpPr txBox="1"/>
          <p:nvPr/>
        </p:nvSpPr>
        <p:spPr>
          <a:xfrm>
            <a:off x="1872630" y="4252710"/>
            <a:ext cx="12779840" cy="7894469"/>
          </a:xfrm>
          <a:prstGeom prst="rect">
            <a:avLst/>
          </a:prstGeom>
          <a:noFill/>
        </p:spPr>
        <p:txBody>
          <a:bodyPr wrap="square" rtlCol="0">
            <a:spAutoFit/>
          </a:bodyPr>
          <a:lstStyle/>
          <a:p>
            <a:pPr marL="742950" indent="-742950" algn="just">
              <a:spcAft>
                <a:spcPts val="600"/>
              </a:spcAft>
              <a:buFont typeface="+mj-ea"/>
              <a:buAutoNum type="ea1ChtPeriod"/>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請購：需求單位提出申請，請預估相關作業流程及時程，儘早提出規劃，俾利相關單位依業管權責協助審查。</a:t>
            </a:r>
          </a:p>
          <a:p>
            <a:pPr marL="742950" indent="-742950" algn="just">
              <a:spcAft>
                <a:spcPts val="600"/>
              </a:spcAft>
              <a:buFont typeface="+mj-ea"/>
              <a:buAutoNum type="ea1ChtPeriod"/>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審核及核定：會簽總務處、主計室審核。</a:t>
            </a:r>
            <a:endPar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742950" indent="-742950" algn="just">
              <a:spcAft>
                <a:spcPts val="600"/>
              </a:spcAft>
              <a:buFont typeface="+mj-ea"/>
              <a:buAutoNum type="ea1ChtPeriod"/>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採購及送貨：通知廠商於指定地點及期限交貨。</a:t>
            </a:r>
          </a:p>
          <a:p>
            <a:pPr marL="742950" indent="-742950" algn="just">
              <a:spcAft>
                <a:spcPts val="600"/>
              </a:spcAft>
              <a:buFont typeface="+mj-ea"/>
              <a:buAutoNum type="ea1ChtPeriod"/>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驗收及核銷：</a:t>
            </a:r>
          </a:p>
          <a:p>
            <a:pPr algn="just">
              <a:spcAft>
                <a:spcPts val="600"/>
              </a:spcAft>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一</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承辦採購之經辦人不得為承辦採購案件驗收人。</a:t>
            </a:r>
            <a:endPar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二</a:t>
            </a:r>
            <a:r>
              <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驗收人確實查核廠商履約結果，核對是否與採購</a:t>
            </a:r>
            <a:endParaRPr lang="en-US" altLang="zh-TW" sz="4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4000" b="1" dirty="0">
                <a:solidFill>
                  <a:schemeClr val="tx1">
                    <a:lumMod val="75000"/>
                    <a:lumOff val="25000"/>
                  </a:schemeClr>
                </a:solidFill>
                <a:latin typeface="微軟正黑體" panose="020B0604030504040204" pitchFamily="34" charset="-120"/>
                <a:ea typeface="微軟正黑體" panose="020B0604030504040204" pitchFamily="34" charset="-120"/>
              </a:rPr>
              <a:t>            內容相符，辦理驗收。</a:t>
            </a:r>
          </a:p>
          <a:p>
            <a:pPr algn="just">
              <a:spcAft>
                <a:spcPts val="600"/>
              </a:spcAft>
            </a:pPr>
            <a:endParaRPr lang="zh-TW" altLang="zh-TW" dirty="0">
              <a:solidFill>
                <a:schemeClr val="tx1">
                  <a:lumMod val="75000"/>
                  <a:lumOff val="25000"/>
                </a:schemeClr>
              </a:solidFill>
            </a:endParaRPr>
          </a:p>
          <a:p>
            <a:pPr marL="742950" indent="-742950" algn="just">
              <a:spcAft>
                <a:spcPts val="600"/>
              </a:spcAft>
              <a:buFont typeface="+mj-lt"/>
              <a:buAutoNum type="arabicPeriod"/>
            </a:pPr>
            <a:endParaRPr lang="en-US" altLang="zh-TW" dirty="0"/>
          </a:p>
          <a:p>
            <a:pPr marL="1479550" lvl="1" indent="-742950" algn="just">
              <a:spcAft>
                <a:spcPts val="600"/>
              </a:spcAft>
              <a:buFont typeface="+mj-ea"/>
              <a:buAutoNum type="ea1ChtPeriod"/>
            </a:pP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3527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1997847"/>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32</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53867" y="691639"/>
            <a:ext cx="3026679" cy="2123659"/>
            <a:chOff x="2265565" y="3159315"/>
            <a:chExt cx="3327996" cy="2621787"/>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488487" y="3159315"/>
              <a:ext cx="3105074" cy="26217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159315"/>
              <a:ext cx="2503861" cy="136788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12-3</a:t>
              </a:r>
              <a:endParaRPr kumimoji="0"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290695" y="691641"/>
            <a:ext cx="10586999" cy="2123658"/>
          </a:xfrm>
          <a:prstGeom prst="rect">
            <a:avLst/>
          </a:prstGeom>
          <a:effectLst>
            <a:outerShdw blurRad="63500" sx="102000" sy="102000" algn="ctr" rotWithShape="0">
              <a:prstClr val="black">
                <a:alpha val="40000"/>
              </a:prstClr>
            </a:outerShdw>
          </a:effectLst>
        </p:spPr>
        <p:txBody>
          <a:bodyPr wrap="square">
            <a:spAutoFit/>
          </a:bodyPr>
          <a:lstStyle/>
          <a:p>
            <a:r>
              <a:rPr kumimoji="0" lang="zh-TW" altLang="en-US"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本校小額採購常見錯誤態樣及 正 確 做 法 宣 導</a:t>
            </a:r>
          </a:p>
        </p:txBody>
      </p:sp>
      <p:sp>
        <p:nvSpPr>
          <p:cNvPr id="8" name="文字方塊 7">
            <a:extLst>
              <a:ext uri="{FF2B5EF4-FFF2-40B4-BE49-F238E27FC236}">
                <a16:creationId xmlns:a16="http://schemas.microsoft.com/office/drawing/2014/main" id="{1C6702E4-FA1F-41B6-B578-86387EEAA027}"/>
              </a:ext>
            </a:extLst>
          </p:cNvPr>
          <p:cNvSpPr txBox="1"/>
          <p:nvPr/>
        </p:nvSpPr>
        <p:spPr>
          <a:xfrm>
            <a:off x="1838206" y="5238724"/>
            <a:ext cx="12275783" cy="1923604"/>
          </a:xfrm>
          <a:prstGeom prst="rect">
            <a:avLst/>
          </a:prstGeom>
          <a:noFill/>
        </p:spPr>
        <p:txBody>
          <a:bodyPr wrap="square" rtlCol="0">
            <a:spAutoFit/>
          </a:bodyPr>
          <a:lstStyle/>
          <a:p>
            <a:pPr algn="just">
              <a:spcAft>
                <a:spcPts val="600"/>
              </a:spcAft>
            </a:pPr>
            <a:r>
              <a:rPr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     </a:t>
            </a:r>
            <a:endParaRPr lang="zh-TW" altLang="zh-TW" dirty="0">
              <a:solidFill>
                <a:schemeClr val="tx1">
                  <a:lumMod val="75000"/>
                  <a:lumOff val="25000"/>
                </a:schemeClr>
              </a:solidFill>
            </a:endParaRPr>
          </a:p>
          <a:p>
            <a:pPr marL="742950" indent="-742950" algn="just">
              <a:spcAft>
                <a:spcPts val="600"/>
              </a:spcAft>
              <a:buFont typeface="+mj-lt"/>
              <a:buAutoNum type="arabicPeriod"/>
            </a:pPr>
            <a:endParaRPr lang="en-US" altLang="zh-TW" dirty="0"/>
          </a:p>
          <a:p>
            <a:pPr marL="1479550" lvl="1" indent="-742950" algn="just">
              <a:spcAft>
                <a:spcPts val="600"/>
              </a:spcAft>
              <a:buFont typeface="+mj-ea"/>
              <a:buAutoNum type="ea1ChtPeriod"/>
            </a:pP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461302856"/>
              </p:ext>
            </p:extLst>
          </p:nvPr>
        </p:nvGraphicFramePr>
        <p:xfrm>
          <a:off x="1662869" y="2851546"/>
          <a:ext cx="13044460" cy="7636037"/>
        </p:xfrm>
        <a:graphic>
          <a:graphicData uri="http://schemas.openxmlformats.org/drawingml/2006/table">
            <a:tbl>
              <a:tblPr firstRow="1" firstCol="1" bandRow="1">
                <a:tableStyleId>{5C22544A-7EE6-4342-B048-85BDC9FD1C3A}</a:tableStyleId>
              </a:tblPr>
              <a:tblGrid>
                <a:gridCol w="6522230">
                  <a:extLst>
                    <a:ext uri="{9D8B030D-6E8A-4147-A177-3AD203B41FA5}">
                      <a16:colId xmlns:a16="http://schemas.microsoft.com/office/drawing/2014/main" val="1231919490"/>
                    </a:ext>
                  </a:extLst>
                </a:gridCol>
                <a:gridCol w="6522230">
                  <a:extLst>
                    <a:ext uri="{9D8B030D-6E8A-4147-A177-3AD203B41FA5}">
                      <a16:colId xmlns:a16="http://schemas.microsoft.com/office/drawing/2014/main" val="2756713743"/>
                    </a:ext>
                  </a:extLst>
                </a:gridCol>
              </a:tblGrid>
              <a:tr h="287211">
                <a:tc>
                  <a:txBody>
                    <a:bodyPr/>
                    <a:lstStyle/>
                    <a:p>
                      <a:pPr algn="ctr"/>
                      <a:r>
                        <a:rPr lang="zh-TW" altLang="zh-TW" sz="2807" b="1" kern="1200" dirty="0">
                          <a:solidFill>
                            <a:srgbClr val="C0504D"/>
                          </a:solidFill>
                          <a:effectLst/>
                          <a:latin typeface="微軟正黑體" panose="020B0604030504040204" pitchFamily="34" charset="-120"/>
                          <a:ea typeface="微軟正黑體" panose="020B0604030504040204" pitchFamily="34" charset="-120"/>
                          <a:cs typeface="+mn-cs"/>
                        </a:rPr>
                        <a:t>常見錯誤態樣或缺失</a:t>
                      </a:r>
                      <a:endParaRPr lang="zh-TW" altLang="en-US" dirty="0">
                        <a:solidFill>
                          <a:srgbClr val="C0504D"/>
                        </a:solidFill>
                        <a:latin typeface="微軟正黑體" panose="020B0604030504040204" pitchFamily="34" charset="-120"/>
                        <a:ea typeface="微軟正黑體" panose="020B0604030504040204" pitchFamily="34" charset="-120"/>
                      </a:endParaRPr>
                    </a:p>
                  </a:txBody>
                  <a:tcPr marL="68580" marR="68580" marT="0" marB="0"/>
                </a:tc>
                <a:tc>
                  <a:txBody>
                    <a:bodyPr/>
                    <a:lstStyle/>
                    <a:p>
                      <a:pPr algn="ctr"/>
                      <a:r>
                        <a:rPr lang="zh-TW" altLang="zh-TW" sz="2807" b="1" kern="1200" dirty="0">
                          <a:solidFill>
                            <a:srgbClr val="FF0000"/>
                          </a:solidFill>
                          <a:effectLst/>
                          <a:latin typeface="微軟正黑體" panose="020B0604030504040204" pitchFamily="34" charset="-120"/>
                          <a:ea typeface="微軟正黑體" panose="020B0604030504040204" pitchFamily="34" charset="-120"/>
                          <a:cs typeface="+mn-cs"/>
                        </a:rPr>
                        <a:t>正確措施</a:t>
                      </a:r>
                      <a:endParaRPr lang="zh-TW" altLang="en-US"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224635371"/>
                  </a:ext>
                </a:extLst>
              </a:tr>
              <a:tr h="989655">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小額採購驗收人員指派學生身份人員擔任</a:t>
                      </a:r>
                      <a:r>
                        <a:rPr lang="zh-TW" altLang="en-US"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小額採購驗收人員應指派本校專任人員</a:t>
                      </a:r>
                      <a:r>
                        <a:rPr lang="en-US" altLang="zh-TW" sz="2807"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編制内或編制外擔任</a:t>
                      </a:r>
                      <a:r>
                        <a:rPr lang="en-US" altLang="zh-TW" sz="2807"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807"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1496992178"/>
                  </a:ext>
                </a:extLst>
              </a:tr>
              <a:tr h="1157839">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小額採購驗收人員由經辦人擔任</a:t>
                      </a:r>
                      <a:r>
                        <a:rPr lang="zh-TW" altLang="en-US"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 </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小額採購驗收人員應指派本校專任人員</a:t>
                      </a:r>
                      <a:r>
                        <a:rPr lang="en-US" altLang="zh-TW" sz="2807"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編制内或編制外）擔任，且不得由經辦人擔任</a:t>
                      </a:r>
                      <a:r>
                        <a:rPr lang="zh-TW" altLang="en-US" sz="2807"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2599822742"/>
                  </a:ext>
                </a:extLst>
              </a:tr>
              <a:tr h="2315678">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意圖規避本法公告金額以上或未達公告金額但逾公告金額十分之一之採購規定，而以公告金額十分之一以下之採購，分批辦理公告金額以上之採購，或未達公告金額但逾公告金額十分之一之採購。</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建議採購前先行規劃， 避免請購後才發現超出須辦理招標之上限，如有不確定數量，亦可採開口合約方式辦理招標。</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2741526951"/>
                  </a:ext>
                </a:extLst>
              </a:tr>
              <a:tr h="668053">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採購未經請購核准已請廠商送貨</a:t>
                      </a:r>
                      <a:r>
                        <a:rPr lang="zh-TW" altLang="en-US"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採購應經請購核准後方能採購。</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3810997946"/>
                  </a:ext>
                </a:extLst>
              </a:tr>
              <a:tr h="1002081">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廠商開立估價單金額過高不合理，以該金額作為請購金額</a:t>
                      </a:r>
                      <a:r>
                        <a:rPr lang="zh-TW" altLang="en-US"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應加以評估廠商所開立估價單與市價是否合理， 亦可請與廠商議價或多家廠商比價</a:t>
                      </a:r>
                      <a:r>
                        <a:rPr lang="zh-TW" altLang="en-US" sz="2807"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327995520"/>
                  </a:ext>
                </a:extLst>
              </a:tr>
              <a:tr h="668053">
                <a:tc>
                  <a:txBody>
                    <a:bodyPr/>
                    <a:lstStyle/>
                    <a:p>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買</a:t>
                      </a:r>
                      <a:r>
                        <a:rPr lang="en-US"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a:t>
                      </a:r>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報</a:t>
                      </a:r>
                      <a:r>
                        <a:rPr lang="en-US"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B</a:t>
                      </a:r>
                      <a:r>
                        <a:rPr lang="zh-TW" altLang="zh-TW"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情形或開立不實發票</a:t>
                      </a:r>
                      <a:r>
                        <a:rPr lang="zh-TW" altLang="en-US" sz="2807"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68580" marR="68580" marT="0" marB="0"/>
                </a:tc>
                <a:tc>
                  <a:txBody>
                    <a:bodyPr/>
                    <a:lstStyle/>
                    <a:p>
                      <a:r>
                        <a:rPr lang="zh-TW" altLang="zh-TW" sz="2807" kern="1200" dirty="0">
                          <a:solidFill>
                            <a:schemeClr val="dk1"/>
                          </a:solidFill>
                          <a:effectLst/>
                          <a:latin typeface="微軟正黑體" panose="020B0604030504040204" pitchFamily="34" charset="-120"/>
                          <a:ea typeface="微軟正黑體" panose="020B0604030504040204" pitchFamily="34" charset="-120"/>
                          <a:cs typeface="+mn-cs"/>
                        </a:rPr>
                        <a:t>應指派適合人員辦理嚴加落實驗收</a:t>
                      </a:r>
                      <a:r>
                        <a:rPr lang="zh-TW" altLang="en-US" sz="2807"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dirty="0">
                        <a:latin typeface="微軟正黑體" panose="020B0604030504040204" pitchFamily="34" charset="-120"/>
                        <a:ea typeface="微軟正黑體" panose="020B0604030504040204" pitchFamily="34" charset="-120"/>
                      </a:endParaRPr>
                    </a:p>
                  </a:txBody>
                  <a:tcPr marL="68580" marR="68580" marT="0" marB="0"/>
                </a:tc>
                <a:extLst>
                  <a:ext uri="{0D108BD9-81ED-4DB2-BD59-A6C34878D82A}">
                    <a16:rowId xmlns:a16="http://schemas.microsoft.com/office/drawing/2014/main" val="3343407323"/>
                  </a:ext>
                </a:extLst>
              </a:tr>
            </a:tbl>
          </a:graphicData>
        </a:graphic>
      </p:graphicFrame>
    </p:spTree>
    <p:extLst>
      <p:ext uri="{BB962C8B-B14F-4D97-AF65-F5344CB8AC3E}">
        <p14:creationId xmlns:p14="http://schemas.microsoft.com/office/powerpoint/2010/main" val="150810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14281" y="2322364"/>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33</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107996"/>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12-4</a:t>
              </a:r>
              <a:endParaRPr kumimoji="0" sz="66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8392041"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大額採購作業流程</a:t>
            </a:r>
          </a:p>
        </p:txBody>
      </p:sp>
      <p:sp>
        <p:nvSpPr>
          <p:cNvPr id="8" name="文字方塊 7">
            <a:extLst>
              <a:ext uri="{FF2B5EF4-FFF2-40B4-BE49-F238E27FC236}">
                <a16:creationId xmlns:a16="http://schemas.microsoft.com/office/drawing/2014/main" id="{1C6702E4-FA1F-41B6-B578-86387EEAA027}"/>
              </a:ext>
            </a:extLst>
          </p:cNvPr>
          <p:cNvSpPr txBox="1"/>
          <p:nvPr/>
        </p:nvSpPr>
        <p:spPr>
          <a:xfrm>
            <a:off x="1838206" y="5252735"/>
            <a:ext cx="12275783" cy="3477875"/>
          </a:xfrm>
          <a:prstGeom prst="rect">
            <a:avLst/>
          </a:prstGeom>
          <a:noFill/>
        </p:spPr>
        <p:txBody>
          <a:bodyPr wrap="square" rtlCol="0">
            <a:spAutoFit/>
          </a:bodyPr>
          <a:lstStyle/>
          <a:p>
            <a:pPr algn="just">
              <a:spcAft>
                <a:spcPts val="600"/>
              </a:spcAft>
            </a:pPr>
            <a:r>
              <a:rPr lang="zh-TW" altLang="en-US" sz="4400" dirty="0">
                <a:solidFill>
                  <a:schemeClr val="tx1">
                    <a:lumMod val="75000"/>
                    <a:lumOff val="25000"/>
                  </a:schemeClr>
                </a:solidFill>
                <a:latin typeface="微軟正黑體" panose="020B0604030504040204" pitchFamily="34" charset="-120"/>
                <a:ea typeface="微軟正黑體" panose="020B0604030504040204" pitchFamily="34" charset="-120"/>
              </a:rPr>
              <a:t>   </a:t>
            </a:r>
            <a:endParaRPr lang="en-US"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       詳見總務處事務組網頁</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採購業務或電洽相關承辦人員詢問。</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電話：</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04-2219-5310)</a:t>
            </a:r>
            <a:endParaRPr lang="zh-TW" altLang="zh-TW"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742950" indent="-742950" algn="just">
              <a:spcAft>
                <a:spcPts val="600"/>
              </a:spcAft>
              <a:buFont typeface="+mj-lt"/>
              <a:buAutoNum type="arabicPeriod"/>
            </a:pPr>
            <a:endParaRPr lang="en-US" altLang="zh-TW" dirty="0"/>
          </a:p>
          <a:p>
            <a:pPr marL="1479550" lvl="1" indent="-742950" algn="just">
              <a:spcAft>
                <a:spcPts val="600"/>
              </a:spcAft>
              <a:buFont typeface="+mj-ea"/>
              <a:buAutoNum type="ea1ChtPeriod"/>
            </a:pP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3297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34</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13</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7366119"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兼任助理勞健保</a:t>
            </a:r>
          </a:p>
        </p:txBody>
      </p:sp>
      <p:sp>
        <p:nvSpPr>
          <p:cNvPr id="8" name="文字方塊 7">
            <a:extLst>
              <a:ext uri="{FF2B5EF4-FFF2-40B4-BE49-F238E27FC236}">
                <a16:creationId xmlns:a16="http://schemas.microsoft.com/office/drawing/2014/main" id="{0543508F-2CF0-4860-90D8-31FA0FE40669}"/>
              </a:ext>
            </a:extLst>
          </p:cNvPr>
          <p:cNvSpPr txBox="1"/>
          <p:nvPr/>
        </p:nvSpPr>
        <p:spPr>
          <a:xfrm>
            <a:off x="1825354" y="5363768"/>
            <a:ext cx="12203775" cy="4832092"/>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老師如有聘用兼任助理者</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含專案計畫專任助理、兼任助理、臨時工讀、鐘點人員等</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，請應依法規定並循校內程序申請辦理到職加退保及離職退保作業</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除專任人員以外，兼任助理一律採用兼任助理保險系統線上申報作業</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，以確保當事人勞動權益受保障，免於衍生勞資糾紛。 </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電話：</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04-2219-5318)</a:t>
            </a: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06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35</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14</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10341293" cy="3139321"/>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專任教職員工給付查詢方式</a:t>
            </a:r>
            <a:r>
              <a:rPr kumimoji="0" lang="en-US" altLang="zh-TW"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
            </a:r>
            <a:br>
              <a:rPr kumimoji="0" lang="en-US" altLang="zh-TW"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br>
            <a:r>
              <a:rPr kumimoji="0" lang="zh-TW" altLang="en-US"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每月薪資扣項說明</a:t>
            </a:r>
            <a:r>
              <a:rPr kumimoji="0" lang="en-US" altLang="zh-TW"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
            </a:r>
            <a:br>
              <a:rPr kumimoji="0" lang="en-US" altLang="zh-TW"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br>
            <a:r>
              <a:rPr kumimoji="0" lang="zh-TW" altLang="en-US" sz="66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所得稅扣繳申報</a:t>
            </a:r>
          </a:p>
        </p:txBody>
      </p:sp>
      <p:sp>
        <p:nvSpPr>
          <p:cNvPr id="9" name="文字方塊 8">
            <a:extLst>
              <a:ext uri="{FF2B5EF4-FFF2-40B4-BE49-F238E27FC236}">
                <a16:creationId xmlns:a16="http://schemas.microsoft.com/office/drawing/2014/main" id="{796469A5-CB81-42C1-893F-B9F8F065FC73}"/>
              </a:ext>
            </a:extLst>
          </p:cNvPr>
          <p:cNvSpPr txBox="1"/>
          <p:nvPr/>
        </p:nvSpPr>
        <p:spPr>
          <a:xfrm>
            <a:off x="1838206" y="5922764"/>
            <a:ext cx="12203775" cy="2123658"/>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皆公告於出納組網頁，亦定期以群組寄信方式週知校內同仁，各位教師如有疑問，歡迎與出納組聯繫洽詢。</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rPr>
              <a:t>電話：</a:t>
            </a:r>
            <a:r>
              <a:rPr lang="en-US" altLang="zh-TW" sz="4400" b="1" dirty="0">
                <a:solidFill>
                  <a:schemeClr val="tx1">
                    <a:lumMod val="75000"/>
                    <a:lumOff val="25000"/>
                  </a:schemeClr>
                </a:solidFill>
                <a:latin typeface="微軟正黑體" panose="020B0604030504040204" pitchFamily="34" charset="-120"/>
                <a:ea typeface="微軟正黑體" panose="020B0604030504040204" pitchFamily="34" charset="-120"/>
              </a:rPr>
              <a:t>04-2219-5330)</a:t>
            </a:r>
            <a:endPar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777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216446" y="2217509"/>
            <a:ext cx="14380102" cy="7809711"/>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36</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152550" y="878040"/>
            <a:ext cx="3199061" cy="1339469"/>
            <a:chOff x="1977533" y="1775731"/>
            <a:chExt cx="3199061" cy="1339469"/>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769621" y="1775731"/>
              <a:ext cx="2406973" cy="1339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1977533" y="1775731"/>
              <a:ext cx="2503861" cy="1169551"/>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70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15</a:t>
              </a:r>
              <a:endParaRPr kumimoji="0" sz="70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5112990" y="830064"/>
            <a:ext cx="6264696" cy="1323439"/>
          </a:xfrm>
          <a:prstGeom prst="rect">
            <a:avLst/>
          </a:prstGeom>
          <a:effectLst>
            <a:outerShdw blurRad="63500" sx="102000" sy="102000" algn="ctr" rotWithShape="0">
              <a:prstClr val="black">
                <a:alpha val="40000"/>
              </a:prstClr>
            </a:outerShdw>
          </a:effectLst>
        </p:spPr>
        <p:txBody>
          <a:bodyPr wrap="squar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財產</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管理</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一</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endPar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43B8F97D-BBE7-49CC-80E7-5B4D00D4AA7A}"/>
              </a:ext>
            </a:extLst>
          </p:cNvPr>
          <p:cNvSpPr txBox="1"/>
          <p:nvPr/>
        </p:nvSpPr>
        <p:spPr>
          <a:xfrm>
            <a:off x="1152550" y="2217509"/>
            <a:ext cx="12961440" cy="7925246"/>
          </a:xfrm>
          <a:prstGeom prst="rect">
            <a:avLst/>
          </a:prstGeom>
          <a:noFill/>
        </p:spPr>
        <p:txBody>
          <a:bodyPr wrap="square" rtlCol="0">
            <a:spAutoFit/>
          </a:bodyPr>
          <a:lstStyle/>
          <a:p>
            <a:pPr algn="just">
              <a:spcAft>
                <a:spcPts val="600"/>
              </a:spcAft>
            </a:pPr>
            <a:r>
              <a:rPr lang="zh-TW" altLang="en-US" sz="2800" b="1" dirty="0" smtClean="0">
                <a:solidFill>
                  <a:schemeClr val="tx1">
                    <a:lumMod val="75000"/>
                    <a:lumOff val="25000"/>
                  </a:schemeClr>
                </a:solidFill>
                <a:latin typeface="標楷體" panose="03000509000000000000" pitchFamily="65" charset="-120"/>
                <a:ea typeface="標楷體" panose="03000509000000000000" pitchFamily="65" charset="-120"/>
              </a:rPr>
              <a:t>爲</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使本校所有財產及物品有效管理，以發揮財物效能並避免浪費，依「國有公用財產管理手冊」、「物品管理手冊」暨國有公用財產產籍管理之相關法規訂定</a:t>
            </a:r>
            <a:r>
              <a:rPr lang="zh-TW" altLang="en-US" sz="2800" b="1" dirty="0">
                <a:solidFill>
                  <a:srgbClr val="C0504D"/>
                </a:solidFill>
                <a:latin typeface="標楷體" panose="03000509000000000000" pitchFamily="65" charset="-120"/>
                <a:ea typeface="標楷體" panose="03000509000000000000" pitchFamily="65" charset="-120"/>
              </a:rPr>
              <a:t>「國立臺中科技大學財物管理作業要點」</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a:t>
            </a:r>
          </a:p>
          <a:p>
            <a:pPr algn="just">
              <a:spcAft>
                <a:spcPts val="600"/>
              </a:spcAft>
            </a:pP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要點節錄部分規定如下</a:t>
            </a:r>
            <a:r>
              <a:rPr lang="zh-TW" altLang="en-US" sz="2800" b="1" dirty="0" smtClean="0">
                <a:solidFill>
                  <a:schemeClr val="tx1">
                    <a:lumMod val="75000"/>
                    <a:lumOff val="25000"/>
                  </a:schemeClr>
                </a:solidFill>
                <a:latin typeface="標楷體" panose="03000509000000000000" pitchFamily="65" charset="-120"/>
                <a:ea typeface="標楷體" panose="03000509000000000000" pitchFamily="65" charset="-120"/>
              </a:rPr>
              <a:t>：</a:t>
            </a:r>
            <a:endPar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endParaRPr>
          </a:p>
          <a:p>
            <a:pPr marL="619125" indent="-619125" algn="just">
              <a:spcAft>
                <a:spcPts val="600"/>
              </a:spcAft>
              <a:buFont typeface="+mj-ea"/>
              <a:buAutoNum type="ea1ChtPeriod"/>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財物</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單價 </a:t>
            </a:r>
            <a:r>
              <a:rPr lang="en-US"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 萬元以上</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須辦理</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財產</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登帳，單價</a:t>
            </a:r>
            <a:r>
              <a:rPr lang="en-US"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千元以上未滿 </a:t>
            </a:r>
            <a:r>
              <a:rPr lang="en-US"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 萬元</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須辦理</a:t>
            </a:r>
            <a:r>
              <a:rPr lang="zh-TW" altLang="en-US" sz="3200" b="1" u="sng" dirty="0">
                <a:solidFill>
                  <a:schemeClr val="tx1">
                    <a:lumMod val="75000"/>
                    <a:lumOff val="25000"/>
                  </a:schemeClr>
                </a:solidFill>
                <a:latin typeface="微軟正黑體" panose="020B0604030504040204" pitchFamily="34" charset="-120"/>
                <a:ea typeface="微軟正黑體" panose="020B0604030504040204" pitchFamily="34" charset="-120"/>
              </a:rPr>
              <a:t>非消耗品</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登帳。</a:t>
            </a:r>
          </a:p>
          <a:p>
            <a:pPr marL="619125" indent="-619125" algn="just">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購置財物或非消耗品時，應於請購單備註欄位載</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明保管單位</a:t>
            </a:r>
            <a:r>
              <a:rPr lang="zh-TW" altLang="en-US" sz="3200" b="1" dirty="0" smtClean="0">
                <a:solidFill>
                  <a:schemeClr val="tx1">
                    <a:lumMod val="75000"/>
                    <a:lumOff val="25000"/>
                  </a:schemeClr>
                </a:solidFill>
                <a:latin typeface="新細明體" panose="02020500000000000000" pitchFamily="18" charset="-120"/>
                <a:ea typeface="新細明體" panose="02020500000000000000" pitchFamily="18" charset="-120"/>
              </a:rPr>
              <a:t>、</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保管人及存置地點等資訊。</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619125" indent="-619125" algn="just">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財產標籤。</a:t>
            </a:r>
          </a:p>
          <a:p>
            <a:pPr marL="619125" indent="-619125" algn="just">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財物之移轉（撥）。</a:t>
            </a:r>
          </a:p>
          <a:p>
            <a:pPr marL="619125" indent="-619125" algn="just">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財物報廢。</a:t>
            </a:r>
          </a:p>
          <a:p>
            <a:pPr marL="619125" indent="-619125" algn="just">
              <a:spcAft>
                <a:spcPts val="600"/>
              </a:spcAft>
              <a:buFont typeface="+mj-ea"/>
              <a:buAutoNum type="ea1ChtPeriod"/>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總務處資產經營管理組每年定期實施 </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次財產及非消耗品實地盤點作業。</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第一階段盤點</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初盤</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第二階段盤點</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複盤</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07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30342" y="2140183"/>
            <a:ext cx="14793249" cy="7599006"/>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37</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152550" y="878040"/>
            <a:ext cx="3199061" cy="1588340"/>
            <a:chOff x="1977533" y="1775731"/>
            <a:chExt cx="3199061" cy="1588340"/>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553597" y="1775731"/>
              <a:ext cx="2622997" cy="1588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1977533" y="1775731"/>
              <a:ext cx="2503861" cy="830997"/>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48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15-1</a:t>
              </a:r>
              <a:endParaRPr kumimoji="0" sz="4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5142660" y="824377"/>
            <a:ext cx="6739082" cy="1323439"/>
          </a:xfrm>
          <a:prstGeom prst="rect">
            <a:avLst/>
          </a:prstGeom>
          <a:effectLst>
            <a:outerShdw blurRad="63500" sx="102000" sy="102000" algn="ctr" rotWithShape="0">
              <a:prstClr val="black">
                <a:alpha val="40000"/>
              </a:prstClr>
            </a:outerShdw>
          </a:effectLst>
        </p:spPr>
        <p:txBody>
          <a:bodyPr wrap="squar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財產</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管理</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二</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endPar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43B8F97D-BBE7-49CC-80E7-5B4D00D4AA7A}"/>
              </a:ext>
            </a:extLst>
          </p:cNvPr>
          <p:cNvSpPr txBox="1"/>
          <p:nvPr/>
        </p:nvSpPr>
        <p:spPr>
          <a:xfrm>
            <a:off x="1584598" y="3042444"/>
            <a:ext cx="12925818" cy="5952912"/>
          </a:xfrm>
          <a:prstGeom prst="rect">
            <a:avLst/>
          </a:prstGeom>
          <a:noFill/>
        </p:spPr>
        <p:txBody>
          <a:bodyPr wrap="square" rtlCol="0">
            <a:spAutoFit/>
          </a:bodyPr>
          <a:lstStyle/>
          <a:p>
            <a:pPr algn="just">
              <a:spcAft>
                <a:spcPts val="600"/>
              </a:spcAft>
            </a:pPr>
            <a:r>
              <a:rPr lang="zh-TW" altLang="en-US" sz="4000" b="1" kern="0" dirty="0" smtClean="0">
                <a:solidFill>
                  <a:schemeClr val="tx1">
                    <a:lumMod val="75000"/>
                    <a:lumOff val="25000"/>
                  </a:schemeClr>
                </a:solidFill>
                <a:latin typeface="微軟正黑體" panose="020B0604030504040204" pitchFamily="34" charset="-120"/>
                <a:ea typeface="微軟正黑體" panose="020B0604030504040204" pitchFamily="34" charset="-120"/>
                <a:cs typeface="Calibri" panose="020F0502020204030204" pitchFamily="34" charset="0"/>
              </a:rPr>
              <a:t>七</a:t>
            </a:r>
            <a:r>
              <a:rPr lang="zh-TW" altLang="en-US" sz="4000" b="1" kern="0" dirty="0" smtClean="0">
                <a:solidFill>
                  <a:schemeClr val="tx1">
                    <a:lumMod val="75000"/>
                    <a:lumOff val="25000"/>
                  </a:schemeClr>
                </a:solidFill>
                <a:latin typeface="新細明體" panose="02020500000000000000" pitchFamily="18" charset="-120"/>
                <a:ea typeface="新細明體" panose="02020500000000000000" pitchFamily="18" charset="-120"/>
                <a:cs typeface="Calibri" panose="020F0502020204030204" pitchFamily="34" charset="0"/>
              </a:rPr>
              <a:t>、</a:t>
            </a:r>
            <a:r>
              <a:rPr lang="zh-TW" altLang="en-US" sz="4000" b="1" kern="0" dirty="0" smtClean="0">
                <a:solidFill>
                  <a:srgbClr val="C0504D"/>
                </a:solidFill>
                <a:latin typeface="微軟正黑體" panose="020B0604030504040204" pitchFamily="34" charset="-120"/>
                <a:ea typeface="微軟正黑體" panose="020B0604030504040204" pitchFamily="34" charset="-120"/>
                <a:cs typeface="Calibri" panose="020F0502020204030204" pitchFamily="34" charset="0"/>
              </a:rPr>
              <a:t>職務異動離退之處理</a:t>
            </a:r>
            <a:endParaRPr lang="en-US" altLang="zh-TW" sz="4000" b="1" kern="0" dirty="0" smtClean="0">
              <a:solidFill>
                <a:srgbClr val="C0504D"/>
              </a:solidFill>
              <a:latin typeface="微軟正黑體" panose="020B0604030504040204" pitchFamily="34" charset="-120"/>
              <a:ea typeface="微軟正黑體" panose="020B0604030504040204" pitchFamily="34" charset="-120"/>
              <a:cs typeface="Calibri" panose="020F0502020204030204" pitchFamily="34" charset="0"/>
            </a:endParaRPr>
          </a:p>
          <a:p>
            <a:pPr algn="just">
              <a:lnSpc>
                <a:spcPts val="5500"/>
              </a:lnSpc>
              <a:spcBef>
                <a:spcPts val="600"/>
              </a:spcBef>
              <a:spcAft>
                <a:spcPts val="600"/>
              </a:spcAft>
            </a:pPr>
            <a:r>
              <a:rPr lang="zh-TW" altLang="zh-TW"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財物</a:t>
            </a:r>
            <a:r>
              <a:rPr lang="zh-TW"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保管人員職務異動、退休、離職、調職或聘僱期滿辦理離職手續時， 需將所經管財物點交清楚</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，資產經營管理組憑各單位開立之「財物移動單」（該移動單請於本校</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3200" b="1" dirty="0" err="1">
                <a:solidFill>
                  <a:schemeClr val="tx1">
                    <a:lumMod val="75000"/>
                    <a:lumOff val="25000"/>
                  </a:schemeClr>
                </a:solidFill>
                <a:latin typeface="微軟正黑體" panose="020B0604030504040204" pitchFamily="34" charset="-120"/>
                <a:ea typeface="微軟正黑體" panose="020B0604030504040204" pitchFamily="34" charset="-120"/>
              </a:rPr>
              <a:t>eportal</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應用系統項下之財產管理系統產製）辦理財物移轉異動</a:t>
            </a:r>
            <a:r>
              <a:rPr lang="zh-TW"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a:lnSpc>
                <a:spcPts val="5500"/>
              </a:lnSpc>
              <a:spcBef>
                <a:spcPts val="600"/>
              </a:spcBef>
              <a:spcAft>
                <a:spcPts val="600"/>
              </a:spcAft>
            </a:pPr>
            <a:r>
              <a:rPr lang="zh-TW" altLang="zh-TW"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如</a:t>
            </a:r>
            <a:r>
              <a:rPr lang="zh-TW"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有財物移交不清者，依公務人員交待條例第十七條及第十八條規定辦理。如為退休或離職</a:t>
            </a:r>
            <a:r>
              <a:rPr lang="zh-TW" altLang="zh-TW"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人員</a:t>
            </a:r>
            <a:r>
              <a:rPr lang="zh-TW"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，除不發給離職證明文件外，並應追究賠償責任</a:t>
            </a:r>
            <a:r>
              <a:rPr lang="zh-TW" altLang="zh-TW" sz="32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zh-TW" sz="3200" u="sng"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3143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144438" y="2147817"/>
            <a:ext cx="14834493" cy="7591372"/>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38</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152550" y="878040"/>
            <a:ext cx="3199061" cy="1660348"/>
            <a:chOff x="1977533" y="1775731"/>
            <a:chExt cx="3199061" cy="1660348"/>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553597" y="1775731"/>
              <a:ext cx="2622997" cy="16603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1977533" y="1775731"/>
              <a:ext cx="2503861" cy="830997"/>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48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15-2</a:t>
              </a:r>
              <a:endParaRPr kumimoji="0" sz="4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5142660" y="824377"/>
            <a:ext cx="6739082" cy="1323439"/>
          </a:xfrm>
          <a:prstGeom prst="rect">
            <a:avLst/>
          </a:prstGeom>
          <a:effectLst>
            <a:outerShdw blurRad="63500" sx="102000" sy="102000" algn="ctr" rotWithShape="0">
              <a:prstClr val="black">
                <a:alpha val="40000"/>
              </a:prstClr>
            </a:outerShdw>
          </a:effectLst>
        </p:spPr>
        <p:txBody>
          <a:bodyPr wrap="squar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財產</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管理</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r>
              <a:rPr kumimoji="0" lang="zh-TW" altLang="en-US"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三</a:t>
            </a:r>
            <a:r>
              <a:rPr kumimoji="0" lang="en-US" altLang="zh-TW" sz="80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a:t>
            </a:r>
            <a:endPar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43B8F97D-BBE7-49CC-80E7-5B4D00D4AA7A}"/>
              </a:ext>
            </a:extLst>
          </p:cNvPr>
          <p:cNvSpPr txBox="1"/>
          <p:nvPr/>
        </p:nvSpPr>
        <p:spPr>
          <a:xfrm>
            <a:off x="1517816" y="3032476"/>
            <a:ext cx="12925818" cy="6245299"/>
          </a:xfrm>
          <a:prstGeom prst="rect">
            <a:avLst/>
          </a:prstGeom>
          <a:noFill/>
        </p:spPr>
        <p:txBody>
          <a:bodyPr wrap="square" rtlCol="0">
            <a:spAutoFit/>
          </a:bodyPr>
          <a:lstStyle/>
          <a:p>
            <a:pPr algn="just">
              <a:spcAft>
                <a:spcPts val="600"/>
              </a:spcAft>
            </a:pPr>
            <a:endParaRPr lang="en-US" altLang="zh-TW" b="1" u="sng" dirty="0" smtClean="0">
              <a:latin typeface="微軟正黑體" panose="020B0604030504040204" pitchFamily="34" charset="-120"/>
              <a:ea typeface="微軟正黑體" panose="020B0604030504040204" pitchFamily="34" charset="-120"/>
            </a:endParaRPr>
          </a:p>
          <a:p>
            <a:pPr algn="just">
              <a:spcAft>
                <a:spcPts val="600"/>
              </a:spcAft>
            </a:pPr>
            <a:r>
              <a:rPr lang="zh-TW" altLang="en-US" sz="4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八</a:t>
            </a:r>
            <a:r>
              <a:rPr lang="zh-TW" altLang="en-US" sz="4000" b="1" dirty="0" smtClean="0">
                <a:solidFill>
                  <a:schemeClr val="tx1">
                    <a:lumMod val="75000"/>
                    <a:lumOff val="25000"/>
                  </a:schemeClr>
                </a:solidFill>
                <a:latin typeface="新細明體" panose="02020500000000000000" pitchFamily="18" charset="-120"/>
                <a:ea typeface="新細明體" panose="02020500000000000000" pitchFamily="18" charset="-120"/>
              </a:rPr>
              <a:t>、</a:t>
            </a:r>
            <a:r>
              <a:rPr lang="zh-TW" altLang="zh-TW" sz="4000" b="1" dirty="0" smtClean="0">
                <a:solidFill>
                  <a:srgbClr val="C0504D"/>
                </a:solidFill>
                <a:latin typeface="微軟正黑體" panose="020B0604030504040204" pitchFamily="34" charset="-120"/>
                <a:ea typeface="微軟正黑體" panose="020B0604030504040204" pitchFamily="34" charset="-120"/>
              </a:rPr>
              <a:t>財物</a:t>
            </a:r>
            <a:r>
              <a:rPr lang="zh-TW" altLang="zh-TW" sz="4000" b="1" dirty="0">
                <a:solidFill>
                  <a:srgbClr val="C0504D"/>
                </a:solidFill>
                <a:latin typeface="微軟正黑體" panose="020B0604030504040204" pitchFamily="34" charset="-120"/>
                <a:ea typeface="微軟正黑體" panose="020B0604030504040204" pitchFamily="34" charset="-120"/>
              </a:rPr>
              <a:t>短少責任歸屬及後續</a:t>
            </a:r>
            <a:r>
              <a:rPr lang="zh-TW" altLang="zh-TW" sz="4000" b="1" dirty="0" smtClean="0">
                <a:solidFill>
                  <a:srgbClr val="C0504D"/>
                </a:solidFill>
                <a:latin typeface="微軟正黑體" panose="020B0604030504040204" pitchFamily="34" charset="-120"/>
                <a:ea typeface="微軟正黑體" panose="020B0604030504040204" pitchFamily="34" charset="-120"/>
              </a:rPr>
              <a:t>處理</a:t>
            </a:r>
            <a:endParaRPr lang="en-US" altLang="zh-TW" sz="4000" b="1" dirty="0" smtClean="0">
              <a:solidFill>
                <a:srgbClr val="C0504D"/>
              </a:solidFill>
              <a:latin typeface="微軟正黑體" panose="020B0604030504040204" pitchFamily="34" charset="-120"/>
              <a:ea typeface="微軟正黑體" panose="020B0604030504040204" pitchFamily="34" charset="-120"/>
            </a:endParaRPr>
          </a:p>
          <a:p>
            <a:pPr algn="just">
              <a:lnSpc>
                <a:spcPts val="5500"/>
              </a:lnSpc>
              <a:spcAft>
                <a:spcPts val="600"/>
              </a:spcAft>
            </a:pPr>
            <a:r>
              <a:rPr lang="zh-TW"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依</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國有公用財產管理手冊第</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42</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條規定：「</a:t>
            </a:r>
            <a:r>
              <a:rPr lang="zh-TW" altLang="zh-TW" sz="3200" b="1" u="sng" dirty="0">
                <a:solidFill>
                  <a:schemeClr val="tx1">
                    <a:lumMod val="75000"/>
                    <a:lumOff val="25000"/>
                  </a:schemeClr>
                </a:solidFill>
                <a:latin typeface="微軟正黑體" panose="020B0604030504040204" pitchFamily="34" charset="-120"/>
                <a:ea typeface="微軟正黑體" panose="020B0604030504040204" pitchFamily="34" charset="-120"/>
              </a:rPr>
              <a:t>財產經抽查或盤點後，如有毀損者，應即查明原因，其由於保管或使用者之過失所致，保管或使用人應負賠償責任。</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」又第</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58</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條亦規定：「財產管理或使用人員，對所保管或使用之財產，遇有遺失、毀損或因其他意外事故而致損失時，應依據審計法有關規定，檢具有關證件，層轉審計機關審核。經審計機關查明已盡善良管理人應有之注意解除其責任者外，應依審計機關核定各機關人員財物責任作業規定辦理</a:t>
            </a:r>
            <a:r>
              <a:rPr lang="zh-TW"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22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1" y="2167415"/>
            <a:ext cx="15122524"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39</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16</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4288353"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場地管理</a:t>
            </a:r>
          </a:p>
        </p:txBody>
      </p:sp>
      <p:sp>
        <p:nvSpPr>
          <p:cNvPr id="8" name="文字方塊 7">
            <a:extLst>
              <a:ext uri="{FF2B5EF4-FFF2-40B4-BE49-F238E27FC236}">
                <a16:creationId xmlns:a16="http://schemas.microsoft.com/office/drawing/2014/main" id="{F1FBE11B-91D6-4BE9-83A3-C9ABFF6AA46F}"/>
              </a:ext>
            </a:extLst>
          </p:cNvPr>
          <p:cNvSpPr txBox="1"/>
          <p:nvPr/>
        </p:nvSpPr>
        <p:spPr>
          <a:xfrm>
            <a:off x="1224558" y="5118449"/>
            <a:ext cx="13537504" cy="4678204"/>
          </a:xfrm>
          <a:prstGeom prst="rect">
            <a:avLst/>
          </a:prstGeom>
          <a:noFill/>
        </p:spPr>
        <p:txBody>
          <a:bodyPr wrap="square" rtlCol="0">
            <a:spAutoFit/>
          </a:bodyPr>
          <a:lstStyle/>
          <a:p>
            <a:pPr algn="just">
              <a:spcAft>
                <a:spcPts val="600"/>
              </a:spcAft>
            </a:pP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本校場地以教學活動使用為原則，使用本校場地應先依規定辦妥借用手續，校內單位與校外單位租借系統說明如下：</a:t>
            </a:r>
            <a:endPar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lgn="just">
              <a:spcAft>
                <a:spcPts val="600"/>
              </a:spcAft>
              <a:buFont typeface="+mj-ea"/>
              <a:buAutoNum type="ea1ChtPeriod"/>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如為</a:t>
            </a:r>
            <a:r>
              <a:rPr lang="zh-TW" altLang="en-US" sz="3600" b="1" u="sng" dirty="0">
                <a:solidFill>
                  <a:schemeClr val="tx1">
                    <a:lumMod val="75000"/>
                    <a:lumOff val="25000"/>
                  </a:schemeClr>
                </a:solidFill>
                <a:latin typeface="微軟正黑體" panose="020B0604030504040204" pitchFamily="34" charset="-120"/>
                <a:ea typeface="微軟正黑體" panose="020B0604030504040204" pitchFamily="34" charset="-120"/>
              </a:rPr>
              <a:t>校內教學使用</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，請登入</a:t>
            </a:r>
            <a:r>
              <a:rPr lang="zh-TW" altLang="en-US" sz="3600" b="1" dirty="0">
                <a:solidFill>
                  <a:srgbClr val="C0504D"/>
                </a:solidFill>
                <a:latin typeface="微軟正黑體" panose="020B0604030504040204" pitchFamily="34" charset="-120"/>
                <a:ea typeface="微軟正黑體" panose="020B0604030504040204" pitchFamily="34" charset="-120"/>
              </a:rPr>
              <a:t>本校</a:t>
            </a:r>
            <a:r>
              <a:rPr lang="en-US" altLang="zh-TW" sz="3600" b="1" dirty="0" err="1">
                <a:solidFill>
                  <a:srgbClr val="C0504D"/>
                </a:solidFill>
                <a:latin typeface="微軟正黑體" panose="020B0604030504040204" pitchFamily="34" charset="-120"/>
                <a:ea typeface="微軟正黑體" panose="020B0604030504040204" pitchFamily="34" charset="-120"/>
              </a:rPr>
              <a:t>eportal</a:t>
            </a:r>
            <a:r>
              <a:rPr lang="zh-TW" altLang="en-US" sz="3600" b="1" dirty="0">
                <a:solidFill>
                  <a:srgbClr val="C0504D"/>
                </a:solidFill>
                <a:latin typeface="微軟正黑體" panose="020B0604030504040204" pitchFamily="34" charset="-120"/>
                <a:ea typeface="微軟正黑體" panose="020B0604030504040204" pitchFamily="34" charset="-120"/>
              </a:rPr>
              <a:t>帳號</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後，點選</a:t>
            </a:r>
            <a:r>
              <a:rPr lang="zh-TW" altLang="en-US" sz="3600" b="1" dirty="0">
                <a:solidFill>
                  <a:srgbClr val="C0504D"/>
                </a:solidFill>
                <a:latin typeface="微軟正黑體" panose="020B0604030504040204" pitchFamily="34" charset="-120"/>
                <a:ea typeface="微軟正黑體" panose="020B0604030504040204" pitchFamily="34" charset="-120"/>
              </a:rPr>
              <a:t>「總務管理系統」</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後，於系統首頁面中選取「校內租借申請」。 </a:t>
            </a:r>
            <a:endPar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lgn="just">
              <a:spcAft>
                <a:spcPts val="600"/>
              </a:spcAft>
              <a:buFont typeface="+mj-ea"/>
              <a:buAutoNum type="ea1ChtPeriod"/>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如為</a:t>
            </a:r>
            <a:r>
              <a:rPr lang="zh-TW" altLang="en-US" sz="3600" b="1" u="sng" dirty="0">
                <a:solidFill>
                  <a:schemeClr val="tx1">
                    <a:lumMod val="75000"/>
                    <a:lumOff val="25000"/>
                  </a:schemeClr>
                </a:solidFill>
                <a:latin typeface="微軟正黑體" panose="020B0604030504040204" pitchFamily="34" charset="-120"/>
                <a:ea typeface="微軟正黑體" panose="020B0604030504040204" pitchFamily="34" charset="-120"/>
              </a:rPr>
              <a:t>個人計畫案或產學合作申請案</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，請於完備相關計畫申請程序後，</a:t>
            </a:r>
            <a:r>
              <a:rPr lang="zh-TW" altLang="en-US" sz="3600" b="1" u="sng" dirty="0">
                <a:solidFill>
                  <a:schemeClr val="tx1">
                    <a:lumMod val="75000"/>
                    <a:lumOff val="25000"/>
                  </a:schemeClr>
                </a:solidFill>
                <a:latin typeface="微軟正黑體" panose="020B0604030504040204" pitchFamily="34" charset="-120"/>
                <a:ea typeface="微軟正黑體" panose="020B0604030504040204" pitchFamily="34" charset="-120"/>
              </a:rPr>
              <a:t>利用校外人士場地借用系統</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完成借用，借用系統路徑如下：進入</a:t>
            </a:r>
            <a:r>
              <a:rPr lang="zh-TW" altLang="en-US" sz="3600" b="1" dirty="0">
                <a:solidFill>
                  <a:srgbClr val="C0504D"/>
                </a:solidFill>
                <a:latin typeface="微軟正黑體" panose="020B0604030504040204" pitchFamily="34" charset="-120"/>
                <a:ea typeface="微軟正黑體" panose="020B0604030504040204" pitchFamily="34" charset="-120"/>
              </a:rPr>
              <a:t>「本校首頁」</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選取</a:t>
            </a:r>
            <a:r>
              <a:rPr lang="zh-TW" altLang="en-US" sz="3600" b="1" dirty="0">
                <a:solidFill>
                  <a:srgbClr val="C0504D"/>
                </a:solidFill>
                <a:latin typeface="微軟正黑體" panose="020B0604030504040204" pitchFamily="34" charset="-120"/>
                <a:ea typeface="微軟正黑體" panose="020B0604030504040204" pitchFamily="34" charset="-120"/>
              </a:rPr>
              <a:t>「校內快速連結」</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點選</a:t>
            </a:r>
            <a:r>
              <a:rPr lang="zh-TW" altLang="en-US" sz="3600" b="1" dirty="0">
                <a:solidFill>
                  <a:srgbClr val="C0504D"/>
                </a:solidFill>
                <a:latin typeface="微軟正黑體" panose="020B0604030504040204" pitchFamily="34" charset="-120"/>
                <a:ea typeface="微軟正黑體" panose="020B0604030504040204" pitchFamily="34" charset="-120"/>
              </a:rPr>
              <a:t>「總務系統｜場地租借」</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並於「租借場地申請」頁面中完成租借程序。     </a:t>
            </a:r>
          </a:p>
        </p:txBody>
      </p:sp>
    </p:spTree>
    <p:extLst>
      <p:ext uri="{BB962C8B-B14F-4D97-AF65-F5344CB8AC3E}">
        <p14:creationId xmlns:p14="http://schemas.microsoft.com/office/powerpoint/2010/main" val="214736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a:extLst>
              <a:ext uri="{FF2B5EF4-FFF2-40B4-BE49-F238E27FC236}">
                <a16:creationId xmlns:a16="http://schemas.microsoft.com/office/drawing/2014/main" id="{9D100D82-2885-44B6-A4C8-F938937724BB}"/>
              </a:ext>
            </a:extLst>
          </p:cNvPr>
          <p:cNvGrpSpPr/>
          <p:nvPr/>
        </p:nvGrpSpPr>
        <p:grpSpPr>
          <a:xfrm>
            <a:off x="792510" y="666180"/>
            <a:ext cx="13033448" cy="1512168"/>
            <a:chOff x="792510" y="666180"/>
            <a:chExt cx="13033448" cy="1512168"/>
          </a:xfrm>
        </p:grpSpPr>
        <p:grpSp>
          <p:nvGrpSpPr>
            <p:cNvPr id="8" name="群組 7">
              <a:extLst>
                <a:ext uri="{FF2B5EF4-FFF2-40B4-BE49-F238E27FC236}">
                  <a16:creationId xmlns:a16="http://schemas.microsoft.com/office/drawing/2014/main" id="{61586322-F570-414D-A0CD-ED998120B675}"/>
                </a:ext>
              </a:extLst>
            </p:cNvPr>
            <p:cNvGrpSpPr/>
            <p:nvPr/>
          </p:nvGrpSpPr>
          <p:grpSpPr>
            <a:xfrm>
              <a:off x="792510" y="666180"/>
              <a:ext cx="13033448" cy="1512168"/>
              <a:chOff x="2736726" y="1602284"/>
              <a:chExt cx="13033448" cy="1512168"/>
            </a:xfrm>
            <a:effectLst>
              <a:outerShdw blurRad="50800" dist="38100" dir="2700000" algn="tl" rotWithShape="0">
                <a:prstClr val="black">
                  <a:alpha val="40000"/>
                </a:prstClr>
              </a:outerShdw>
            </a:effectLst>
          </p:grpSpPr>
          <p:sp>
            <p:nvSpPr>
              <p:cNvPr id="9" name="矩形 8">
                <a:extLst>
                  <a:ext uri="{FF2B5EF4-FFF2-40B4-BE49-F238E27FC236}">
                    <a16:creationId xmlns:a16="http://schemas.microsoft.com/office/drawing/2014/main" id="{3AA95BDC-9617-4B3E-928E-1E4B6B4B317E}"/>
                  </a:ext>
                </a:extLst>
              </p:cNvPr>
              <p:cNvSpPr/>
              <p:nvPr/>
            </p:nvSpPr>
            <p:spPr>
              <a:xfrm>
                <a:off x="3024758" y="1890316"/>
                <a:ext cx="12745416" cy="1224136"/>
              </a:xfrm>
              <a:prstGeom prst="rect">
                <a:avLst/>
              </a:prstGeom>
              <a:solidFill>
                <a:srgbClr val="E6B9B8"/>
              </a:solidFill>
              <a:ln w="38100">
                <a:solidFill>
                  <a:srgbClr val="CD757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DC7319A-E029-48DA-AFBD-FBF66B4CB498}"/>
                  </a:ext>
                </a:extLst>
              </p:cNvPr>
              <p:cNvSpPr/>
              <p:nvPr/>
            </p:nvSpPr>
            <p:spPr>
              <a:xfrm>
                <a:off x="2736726" y="1602284"/>
                <a:ext cx="12745416" cy="1224136"/>
              </a:xfrm>
              <a:prstGeom prst="rect">
                <a:avLst/>
              </a:prstGeom>
              <a:solidFill>
                <a:schemeClr val="bg1"/>
              </a:solidFill>
              <a:ln w="38100">
                <a:solidFill>
                  <a:srgbClr val="CD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a:extLst>
                <a:ext uri="{FF2B5EF4-FFF2-40B4-BE49-F238E27FC236}">
                  <a16:creationId xmlns:a16="http://schemas.microsoft.com/office/drawing/2014/main" id="{7CB01666-1DD0-446C-B4E9-E50CE7977844}"/>
                </a:ext>
              </a:extLst>
            </p:cNvPr>
            <p:cNvSpPr/>
            <p:nvPr/>
          </p:nvSpPr>
          <p:spPr>
            <a:xfrm>
              <a:off x="1008534" y="882204"/>
              <a:ext cx="12550231" cy="830997"/>
            </a:xfrm>
            <a:prstGeom prst="rect">
              <a:avLst/>
            </a:prstGeom>
          </p:spPr>
          <p:txBody>
            <a:bodyPr wrap="none">
              <a:spAutoFit/>
            </a:bodyPr>
            <a:lstStyle/>
            <a:p>
              <a:r>
                <a:rPr kumimoji="0" lang="en-US" altLang="zh-TW"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113</a:t>
              </a:r>
              <a:r>
                <a:rPr kumimoji="0" lang="zh-TW" alt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學年度</a:t>
              </a:r>
              <a:r>
                <a:rPr kumimoji="0" lang="zh-TW" altLang="en-US"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第</a:t>
              </a:r>
              <a:r>
                <a:rPr kumimoji="0" lang="en-US" altLang="zh-TW"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2</a:t>
              </a:r>
              <a:r>
                <a:rPr kumimoji="0" lang="zh-TW" altLang="en-US"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學期</a:t>
              </a:r>
              <a:r>
                <a:rPr kumimoji="0" lang="zh-TW" alt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班級與學生人數</a:t>
              </a:r>
              <a:r>
                <a:rPr kumimoji="0" lang="en-US" altLang="zh-TW"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a:t>
              </a:r>
              <a:r>
                <a:rPr kumimoji="0" lang="zh-TW" alt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含進修部</a:t>
              </a:r>
              <a:r>
                <a:rPr kumimoji="0" lang="en-US" altLang="zh-TW"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a:t>
              </a:r>
              <a:endParaRPr kumimoji="0" lang="zh-TW" alt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endParaRPr>
            </a:p>
          </p:txBody>
        </p:sp>
      </p:grpSp>
      <p:graphicFrame>
        <p:nvGraphicFramePr>
          <p:cNvPr id="15" name="表格 14">
            <a:extLst>
              <a:ext uri="{FF2B5EF4-FFF2-40B4-BE49-F238E27FC236}">
                <a16:creationId xmlns:a16="http://schemas.microsoft.com/office/drawing/2014/main" id="{1C83A285-23EC-47EE-84CB-13205EEB1328}"/>
              </a:ext>
            </a:extLst>
          </p:cNvPr>
          <p:cNvGraphicFramePr>
            <a:graphicFrameLocks noGrp="1"/>
          </p:cNvGraphicFramePr>
          <p:nvPr>
            <p:extLst>
              <p:ext uri="{D42A27DB-BD31-4B8C-83A1-F6EECF244321}">
                <p14:modId xmlns:p14="http://schemas.microsoft.com/office/powerpoint/2010/main" val="4067841419"/>
              </p:ext>
            </p:extLst>
          </p:nvPr>
        </p:nvGraphicFramePr>
        <p:xfrm>
          <a:off x="1027164" y="2885467"/>
          <a:ext cx="13341476" cy="7100814"/>
        </p:xfrm>
        <a:graphic>
          <a:graphicData uri="http://schemas.openxmlformats.org/drawingml/2006/table">
            <a:tbl>
              <a:tblPr firstRow="1" bandRow="1">
                <a:tableStyleId>{21E4AEA4-8DFA-4A89-87EB-49C32662AFE0}</a:tableStyleId>
              </a:tblPr>
              <a:tblGrid>
                <a:gridCol w="3790416">
                  <a:extLst>
                    <a:ext uri="{9D8B030D-6E8A-4147-A177-3AD203B41FA5}">
                      <a16:colId xmlns:a16="http://schemas.microsoft.com/office/drawing/2014/main" val="20000"/>
                    </a:ext>
                  </a:extLst>
                </a:gridCol>
                <a:gridCol w="2387765">
                  <a:extLst>
                    <a:ext uri="{9D8B030D-6E8A-4147-A177-3AD203B41FA5}">
                      <a16:colId xmlns:a16="http://schemas.microsoft.com/office/drawing/2014/main" val="20001"/>
                    </a:ext>
                  </a:extLst>
                </a:gridCol>
                <a:gridCol w="2387765">
                  <a:extLst>
                    <a:ext uri="{9D8B030D-6E8A-4147-A177-3AD203B41FA5}">
                      <a16:colId xmlns:a16="http://schemas.microsoft.com/office/drawing/2014/main" val="20002"/>
                    </a:ext>
                  </a:extLst>
                </a:gridCol>
                <a:gridCol w="2387765">
                  <a:extLst>
                    <a:ext uri="{9D8B030D-6E8A-4147-A177-3AD203B41FA5}">
                      <a16:colId xmlns:a16="http://schemas.microsoft.com/office/drawing/2014/main" val="20003"/>
                    </a:ext>
                  </a:extLst>
                </a:gridCol>
                <a:gridCol w="2387765">
                  <a:extLst>
                    <a:ext uri="{9D8B030D-6E8A-4147-A177-3AD203B41FA5}">
                      <a16:colId xmlns:a16="http://schemas.microsoft.com/office/drawing/2014/main" val="20005"/>
                    </a:ext>
                  </a:extLst>
                </a:gridCol>
              </a:tblGrid>
              <a:tr h="1014402">
                <a:tc>
                  <a:txBody>
                    <a:bodyPr/>
                    <a:lstStyle/>
                    <a:p>
                      <a:pPr algn="ctr"/>
                      <a:r>
                        <a:rPr lang="zh-TW" altLang="en-US" sz="3600" b="1" dirty="0">
                          <a:effectLst/>
                          <a:latin typeface="微軟正黑體" panose="020B0604030504040204" pitchFamily="34" charset="-120"/>
                          <a:ea typeface="微軟正黑體" panose="020B0604030504040204" pitchFamily="34" charset="-120"/>
                        </a:rPr>
                        <a:t>學院</a:t>
                      </a:r>
                      <a:endParaRPr lang="zh-TW" altLang="en-US" sz="3600" b="1"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b="1" dirty="0">
                          <a:effectLst/>
                          <a:latin typeface="微軟正黑體" panose="020B0604030504040204" pitchFamily="34" charset="-120"/>
                          <a:ea typeface="微軟正黑體" panose="020B0604030504040204" pitchFamily="34" charset="-120"/>
                        </a:rPr>
                        <a:t>班級數</a:t>
                      </a:r>
                      <a:endParaRPr lang="zh-TW" altLang="en-US" sz="3600" b="1"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b="1" dirty="0">
                          <a:effectLst/>
                          <a:latin typeface="微軟正黑體" panose="020B0604030504040204" pitchFamily="34" charset="-120"/>
                          <a:ea typeface="微軟正黑體" panose="020B0604030504040204" pitchFamily="34" charset="-120"/>
                        </a:rPr>
                        <a:t>比例</a:t>
                      </a:r>
                      <a:r>
                        <a:rPr lang="en-US" altLang="zh-TW" sz="3600" b="1" dirty="0">
                          <a:effectLst/>
                          <a:latin typeface="微軟正黑體" panose="020B0604030504040204" pitchFamily="34" charset="-120"/>
                          <a:ea typeface="微軟正黑體" panose="020B0604030504040204" pitchFamily="34" charset="-120"/>
                        </a:rPr>
                        <a:t>(%)</a:t>
                      </a:r>
                      <a:endParaRPr lang="zh-TW" altLang="en-US" sz="3600" b="1"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b="1" dirty="0">
                          <a:effectLst/>
                          <a:latin typeface="微軟正黑體" panose="020B0604030504040204" pitchFamily="34" charset="-120"/>
                          <a:ea typeface="微軟正黑體" panose="020B0604030504040204" pitchFamily="34" charset="-120"/>
                        </a:rPr>
                        <a:t>人數</a:t>
                      </a:r>
                      <a:endParaRPr lang="zh-TW" altLang="en-US" sz="3600" b="1"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zh-TW" altLang="en-US" sz="3600" b="1" dirty="0">
                          <a:effectLst/>
                          <a:latin typeface="微軟正黑體" panose="020B0604030504040204" pitchFamily="34" charset="-120"/>
                          <a:ea typeface="微軟正黑體" panose="020B0604030504040204" pitchFamily="34" charset="-120"/>
                        </a:rPr>
                        <a:t>比例</a:t>
                      </a:r>
                      <a:r>
                        <a:rPr lang="en-US" altLang="zh-TW" sz="3600" b="1" dirty="0">
                          <a:effectLst/>
                          <a:latin typeface="微軟正黑體" panose="020B0604030504040204" pitchFamily="34" charset="-120"/>
                          <a:ea typeface="微軟正黑體" panose="020B0604030504040204" pitchFamily="34" charset="-120"/>
                        </a:rPr>
                        <a:t>(%)</a:t>
                      </a:r>
                      <a:endParaRPr lang="zh-TW" altLang="en-US" sz="3600" b="1" dirty="0">
                        <a:solidFill>
                          <a:schemeClr val="bg1"/>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商學院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174</a:t>
                      </a: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40%</a:t>
                      </a:r>
                      <a:endParaRPr lang="zh-TW" altLang="en-US"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6142</a:t>
                      </a:r>
                      <a:endPar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40%</a:t>
                      </a:r>
                      <a:endParaRPr lang="zh-TW" altLang="en-US"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設計學院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41</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endParaRPr lang="zh-TW" altLang="en-US"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1508</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endParaRPr lang="zh-TW" altLang="en-US"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資訊與流通學院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76</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2784</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53</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1877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632430"/>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中護健康學院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65</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2227</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26568127"/>
                  </a:ext>
                </a:extLst>
              </a:tr>
              <a:tr h="1014402">
                <a:tc>
                  <a:txBody>
                    <a:bodyPr/>
                    <a:lstStyle/>
                    <a:p>
                      <a:pPr algn="ctr"/>
                      <a:r>
                        <a:rPr lang="zh-TW" altLang="en-US" sz="3600" b="1" dirty="0">
                          <a:solidFill>
                            <a:schemeClr val="tx1">
                              <a:lumMod val="75000"/>
                              <a:lumOff val="25000"/>
                            </a:schemeClr>
                          </a:solidFill>
                          <a:effectLst/>
                          <a:latin typeface="微軟正黑體" panose="020B0604030504040204" pitchFamily="34" charset="-120"/>
                          <a:ea typeface="微軟正黑體" panose="020B0604030504040204" pitchFamily="34" charset="-120"/>
                        </a:rPr>
                        <a:t>智慧產業學院</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142576"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22</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72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latin typeface="微軟正黑體" panose="020B0604030504040204" pitchFamily="34" charset="-120"/>
                          <a:ea typeface="微軟正黑體" panose="020B0604030504040204" pitchFamily="34" charset="-120"/>
                        </a:rPr>
                        <a:t>716</a:t>
                      </a:r>
                      <a:endPar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marL="142576" marR="612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altLang="zh-TW" sz="3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endParaRPr lang="en-US" altLang="zh-TW" sz="3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42576" marR="360000" marT="71299" marB="7129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9902951"/>
                  </a:ext>
                </a:extLst>
              </a:tr>
            </a:tbl>
          </a:graphicData>
        </a:graphic>
      </p:graphicFrame>
    </p:spTree>
    <p:extLst>
      <p:ext uri="{BB962C8B-B14F-4D97-AF65-F5344CB8AC3E}">
        <p14:creationId xmlns:p14="http://schemas.microsoft.com/office/powerpoint/2010/main" val="3784932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3568A069-1128-4A26-B8FC-A04075A8E433}"/>
              </a:ext>
            </a:extLst>
          </p:cNvPr>
          <p:cNvSpPr>
            <a:spLocks noGrp="1"/>
          </p:cNvSpPr>
          <p:nvPr>
            <p:ph type="sldNum" sz="quarter" idx="12"/>
          </p:nvPr>
        </p:nvSpPr>
        <p:spPr/>
        <p:txBody>
          <a:bodyPr/>
          <a:lstStyle/>
          <a:p>
            <a:pPr>
              <a:defRPr/>
            </a:pPr>
            <a:fld id="{59255782-5CFE-49E5-A5CB-4B00DBB2E3E2}" type="slidenum">
              <a:rPr lang="zh-TW" altLang="en-US" smtClean="0"/>
              <a:pPr>
                <a:defRPr/>
              </a:pPr>
              <a:t>40</a:t>
            </a:fld>
            <a:endParaRPr lang="zh-TW" altLang="en-US"/>
          </a:p>
        </p:txBody>
      </p:sp>
      <p:grpSp>
        <p:nvGrpSpPr>
          <p:cNvPr id="3" name="群組 2">
            <a:extLst>
              <a:ext uri="{FF2B5EF4-FFF2-40B4-BE49-F238E27FC236}">
                <a16:creationId xmlns:a16="http://schemas.microsoft.com/office/drawing/2014/main" id="{338AB6EC-D883-4B33-BC45-A4EEC21CD905}"/>
              </a:ext>
            </a:extLst>
          </p:cNvPr>
          <p:cNvGrpSpPr/>
          <p:nvPr/>
        </p:nvGrpSpPr>
        <p:grpSpPr>
          <a:xfrm>
            <a:off x="1440582" y="2322364"/>
            <a:ext cx="3327995" cy="2930371"/>
            <a:chOff x="2265565" y="3220055"/>
            <a:chExt cx="3327995" cy="2930371"/>
          </a:xfrm>
        </p:grpSpPr>
        <p:sp>
          <p:nvSpPr>
            <p:cNvPr id="16" name="直角三角形 9">
              <a:extLst>
                <a:ext uri="{FF2B5EF4-FFF2-40B4-BE49-F238E27FC236}">
                  <a16:creationId xmlns:a16="http://schemas.microsoft.com/office/drawing/2014/main" id="{C4C62E44-CD7F-48BE-AA8E-7B318DDADB79}"/>
                </a:ext>
              </a:extLst>
            </p:cNvPr>
            <p:cNvSpPr/>
            <p:nvPr/>
          </p:nvSpPr>
          <p:spPr>
            <a:xfrm flipV="1">
              <a:off x="2663189" y="3220055"/>
              <a:ext cx="2930371" cy="293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E6B9B8"/>
            </a:solidFill>
            <a:ln w="57150">
              <a:noFill/>
              <a:miter lim="400000"/>
            </a:ln>
            <a:effectLst>
              <a:outerShdw blurRad="63500" sx="102000" sy="102000" algn="ctr" rotWithShape="0">
                <a:prstClr val="black">
                  <a:alpha val="40000"/>
                </a:prstClr>
              </a:outerShdw>
            </a:effectLst>
          </p:spPr>
          <p:txBody>
            <a:bodyPr lIns="75611" rIns="75611" anchor="ctr"/>
            <a:lstStyle/>
            <a:p>
              <a:pPr algn="ctr" defTabSz="1134176" fontAlgn="auto" hangingPunct="0">
                <a:spcBef>
                  <a:spcPts val="0"/>
                </a:spcBef>
                <a:spcAft>
                  <a:spcPts val="0"/>
                </a:spcAft>
                <a:defRPr sz="1000">
                  <a:solidFill>
                    <a:srgbClr val="FFFFFF"/>
                  </a:solidFill>
                </a:defRPr>
              </a:pPr>
              <a:endParaRPr kumimoji="0" sz="1654" kern="0">
                <a:solidFill>
                  <a:srgbClr val="FFFFFF"/>
                </a:solidFill>
                <a:latin typeface="Arial"/>
                <a:cs typeface="Arial"/>
                <a:sym typeface="Arial"/>
              </a:endParaRPr>
            </a:p>
          </p:txBody>
        </p:sp>
        <p:sp>
          <p:nvSpPr>
            <p:cNvPr id="15" name="PA_文本框 9">
              <a:extLst>
                <a:ext uri="{FF2B5EF4-FFF2-40B4-BE49-F238E27FC236}">
                  <a16:creationId xmlns:a16="http://schemas.microsoft.com/office/drawing/2014/main" id="{B6C6A18B-9B23-4B7E-BDE6-0235E7C97C5D}"/>
                </a:ext>
              </a:extLst>
            </p:cNvPr>
            <p:cNvSpPr txBox="1"/>
            <p:nvPr/>
          </p:nvSpPr>
          <p:spPr>
            <a:xfrm>
              <a:off x="2265565" y="3474865"/>
              <a:ext cx="2503861" cy="1339469"/>
            </a:xfrm>
            <a:prstGeom prst="rect">
              <a:avLst/>
            </a:prstGeom>
            <a:ln w="12700">
              <a:miter lim="400000"/>
            </a:ln>
            <a:effectLst>
              <a:outerShdw blurRad="63500" sx="102000" sy="102000" algn="ctr" rotWithShape="0">
                <a:prstClr val="black">
                  <a:alpha val="40000"/>
                </a:prstClr>
              </a:outerShdw>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75611" rIns="75611">
              <a:spAutoFit/>
            </a:bodyPr>
            <a:lstStyle>
              <a:lvl1pPr algn="ctr">
                <a:defRPr sz="4900">
                  <a:solidFill>
                    <a:srgbClr val="FFFFFF"/>
                  </a:solidFill>
                </a:defRPr>
              </a:lvl1pPr>
            </a:lstStyle>
            <a:p>
              <a:pPr defTabSz="1134176" fontAlgn="auto" hangingPunct="0">
                <a:spcBef>
                  <a:spcPts val="0"/>
                </a:spcBef>
                <a:spcAft>
                  <a:spcPts val="0"/>
                </a:spcAft>
              </a:pPr>
              <a:r>
                <a:rPr kumimoji="0" lang="en-US" altLang="zh-TW"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17</a:t>
              </a:r>
              <a:endParaRPr kumimoji="0" sz="8104"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grpSp>
      <p:sp>
        <p:nvSpPr>
          <p:cNvPr id="11" name="矩形 10">
            <a:extLst>
              <a:ext uri="{FF2B5EF4-FFF2-40B4-BE49-F238E27FC236}">
                <a16:creationId xmlns:a16="http://schemas.microsoft.com/office/drawing/2014/main" id="{7CB01666-1DD0-446C-B4E9-E50CE7977844}"/>
              </a:ext>
            </a:extLst>
          </p:cNvPr>
          <p:cNvSpPr/>
          <p:nvPr/>
        </p:nvSpPr>
        <p:spPr>
          <a:xfrm>
            <a:off x="4320000" y="2576801"/>
            <a:ext cx="7366119" cy="1323439"/>
          </a:xfrm>
          <a:prstGeom prst="rect">
            <a:avLst/>
          </a:prstGeom>
          <a:effectLst>
            <a:outerShdw blurRad="63500" sx="102000" sy="102000" algn="ctr" rotWithShape="0">
              <a:prstClr val="black">
                <a:alpha val="40000"/>
              </a:prstClr>
            </a:outerShdw>
          </a:effectLst>
        </p:spPr>
        <p:txBody>
          <a:bodyPr wrap="none">
            <a:spAutoFit/>
          </a:bodyPr>
          <a:lstStyle/>
          <a:p>
            <a:r>
              <a:rPr kumimoji="0" lang="zh-TW" altLang="en-US" sz="80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郵件及公文處理</a:t>
            </a:r>
          </a:p>
        </p:txBody>
      </p:sp>
      <p:sp>
        <p:nvSpPr>
          <p:cNvPr id="8" name="文字方塊 7">
            <a:extLst>
              <a:ext uri="{FF2B5EF4-FFF2-40B4-BE49-F238E27FC236}">
                <a16:creationId xmlns:a16="http://schemas.microsoft.com/office/drawing/2014/main" id="{81E5B257-0ECA-4744-9CCB-06B8D869258F}"/>
              </a:ext>
            </a:extLst>
          </p:cNvPr>
          <p:cNvSpPr txBox="1"/>
          <p:nvPr/>
        </p:nvSpPr>
        <p:spPr>
          <a:xfrm>
            <a:off x="1838206" y="5922764"/>
            <a:ext cx="12203775" cy="2385268"/>
          </a:xfrm>
          <a:prstGeom prst="rect">
            <a:avLst/>
          </a:prstGeom>
          <a:noFill/>
        </p:spPr>
        <p:txBody>
          <a:bodyPr wrap="square" rtlCol="0">
            <a:spAutoFit/>
          </a:bodyPr>
          <a:lstStyle/>
          <a:p>
            <a:pPr marL="619125" indent="-619125" algn="just">
              <a:spcAft>
                <a:spcPts val="600"/>
              </a:spcAft>
              <a:buFont typeface="+mj-ea"/>
              <a:buAutoNum type="ea1ChtPeriod"/>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文書組不代收貨運寄送之個人網購物品。</a:t>
            </a:r>
          </a:p>
          <a:p>
            <a:pPr marL="619125" indent="-619125" algn="just">
              <a:spcAft>
                <a:spcPts val="600"/>
              </a:spcAft>
              <a:buFont typeface="+mj-ea"/>
              <a:buAutoNum type="ea1ChtPeriod"/>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電子公文系統操作及公文寫作教育訓練講義，放置於</a:t>
            </a:r>
            <a:r>
              <a:rPr lang="en-US" altLang="zh-TW" sz="3600" b="1" dirty="0" err="1">
                <a:solidFill>
                  <a:schemeClr val="tx1">
                    <a:lumMod val="75000"/>
                    <a:lumOff val="25000"/>
                  </a:schemeClr>
                </a:solidFill>
                <a:latin typeface="微軟正黑體" panose="020B0604030504040204" pitchFamily="34" charset="-120"/>
                <a:ea typeface="微軟正黑體" panose="020B0604030504040204" pitchFamily="34" charset="-120"/>
              </a:rPr>
              <a:t>eportal</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電子公文系統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說明</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教學文件，請老師下載參閱。</a:t>
            </a:r>
          </a:p>
        </p:txBody>
      </p:sp>
    </p:spTree>
    <p:extLst>
      <p:ext uri="{BB962C8B-B14F-4D97-AF65-F5344CB8AC3E}">
        <p14:creationId xmlns:p14="http://schemas.microsoft.com/office/powerpoint/2010/main" val="2593748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1">
            <a:extLst>
              <a:ext uri="{FF2B5EF4-FFF2-40B4-BE49-F238E27FC236}">
                <a16:creationId xmlns:a16="http://schemas.microsoft.com/office/drawing/2014/main" id="{5D89D0F0-F9E2-4A63-A088-8584AD5A0062}"/>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9" t="41" r="37"/>
          <a:stretch/>
        </p:blipFill>
        <p:spPr bwMode="auto">
          <a:xfrm>
            <a:off x="0" y="978215"/>
            <a:ext cx="15122525" cy="97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0"/>
          <p:cNvSpPr txBox="1">
            <a:spLocks noChangeArrowheads="1"/>
          </p:cNvSpPr>
          <p:nvPr/>
        </p:nvSpPr>
        <p:spPr>
          <a:xfrm>
            <a:off x="2260158" y="1530276"/>
            <a:ext cx="10602208" cy="4356570"/>
          </a:xfrm>
          <a:prstGeom prst="rect">
            <a:avLst/>
          </a:prstGeom>
          <a:no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50000"/>
              </a:lnSpc>
              <a:spcAft>
                <a:spcPts val="0"/>
              </a:spcAft>
              <a:defRPr/>
            </a:pPr>
            <a:r>
              <a:rPr kumimoji="0" lang="zh-TW" altLang="en-US"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cs typeface="+mn-cs"/>
              </a:rPr>
              <a:t>簡報結束　</a:t>
            </a:r>
            <a:r>
              <a:rPr kumimoji="0" lang="zh-TW" altLang="en-US"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rPr>
              <a:t>謝謝聆聽</a:t>
            </a:r>
            <a:endParaRPr kumimoji="0" lang="es-ES" altLang="zh-TW" sz="8800" b="1" dirty="0">
              <a:ln/>
              <a:pattFill prst="dkUpDiag">
                <a:fgClr>
                  <a:schemeClr val="bg1">
                    <a:lumMod val="50000"/>
                  </a:schemeClr>
                </a:fgClr>
                <a:bgClr>
                  <a:schemeClr val="tx1">
                    <a:lumMod val="75000"/>
                    <a:lumOff val="25000"/>
                  </a:schemeClr>
                </a:bgClr>
              </a:pattFill>
              <a:effectLst>
                <a:innerShdw blurRad="114300">
                  <a:prstClr val="black"/>
                </a:innerShdw>
              </a:effectLst>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38C49ACC-896D-4AB5-ABD1-19338B366D54}" type="slidenum">
              <a:rPr lang="zh-TW" altLang="en-US" smtClean="0"/>
              <a:pPr>
                <a:defRPr/>
              </a:pPr>
              <a:t>41</a:t>
            </a:fld>
            <a:endParaRPr lang="zh-TW" altLang="en-US"/>
          </a:p>
        </p:txBody>
      </p:sp>
    </p:spTree>
    <p:extLst>
      <p:ext uri="{BB962C8B-B14F-4D97-AF65-F5344CB8AC3E}">
        <p14:creationId xmlns:p14="http://schemas.microsoft.com/office/powerpoint/2010/main" val="149983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8FBC86B3-01D5-420D-8474-979818785F16}"/>
              </a:ext>
            </a:extLst>
          </p:cNvPr>
          <p:cNvGrpSpPr/>
          <p:nvPr/>
        </p:nvGrpSpPr>
        <p:grpSpPr>
          <a:xfrm>
            <a:off x="535057" y="1093491"/>
            <a:ext cx="3936889" cy="956176"/>
            <a:chOff x="323528" y="0"/>
            <a:chExt cx="2114871" cy="578162"/>
          </a:xfrm>
        </p:grpSpPr>
        <p:sp>
          <p:nvSpPr>
            <p:cNvPr id="5" name="TextBox 86">
              <a:extLst>
                <a:ext uri="{FF2B5EF4-FFF2-40B4-BE49-F238E27FC236}">
                  <a16:creationId xmlns:a16="http://schemas.microsoft.com/office/drawing/2014/main" id="{F2C3B885-74C0-40BF-8BEB-EFCB9A4AF301}"/>
                </a:ext>
              </a:extLst>
            </p:cNvPr>
            <p:cNvSpPr txBox="1"/>
            <p:nvPr/>
          </p:nvSpPr>
          <p:spPr>
            <a:xfrm>
              <a:off x="576196" y="58248"/>
              <a:ext cx="1862203" cy="425162"/>
            </a:xfrm>
            <a:prstGeom prst="rect">
              <a:avLst/>
            </a:prstGeom>
            <a:noFill/>
          </p:spPr>
          <p:txBody>
            <a:bodyPr wrap="square" rtlCol="0">
              <a:spAutoFit/>
            </a:bodyPr>
            <a:lstStyle/>
            <a:p>
              <a:pPr algn="dist"/>
              <a:r>
                <a:rPr lang="zh-TW" altLang="en-US" sz="3969" b="1" dirty="0">
                  <a:latin typeface="微軟正黑體" panose="020B0604030504040204" pitchFamily="34" charset="-120"/>
                  <a:ea typeface="微軟正黑體" panose="020B0604030504040204" pitchFamily="34" charset="-120"/>
                  <a:cs typeface="+mn-ea"/>
                  <a:sym typeface="+mn-lt"/>
                </a:rPr>
                <a:t>校區相對位置</a:t>
              </a:r>
              <a:endParaRPr lang="en-US" altLang="zh-CN" sz="3969" b="1" dirty="0">
                <a:latin typeface="微軟正黑體" panose="020B0604030504040204" pitchFamily="34" charset="-120"/>
                <a:ea typeface="微軟正黑體" panose="020B0604030504040204" pitchFamily="34" charset="-120"/>
                <a:cs typeface="+mn-ea"/>
                <a:sym typeface="+mn-lt"/>
              </a:endParaRPr>
            </a:p>
          </p:txBody>
        </p:sp>
        <p:sp>
          <p:nvSpPr>
            <p:cNvPr id="6" name="矩形 5">
              <a:extLst>
                <a:ext uri="{FF2B5EF4-FFF2-40B4-BE49-F238E27FC236}">
                  <a16:creationId xmlns:a16="http://schemas.microsoft.com/office/drawing/2014/main" id="{798CA96D-0F97-43CF-BC9B-26A3D62BCB5F}"/>
                </a:ext>
              </a:extLst>
            </p:cNvPr>
            <p:cNvSpPr/>
            <p:nvPr/>
          </p:nvSpPr>
          <p:spPr>
            <a:xfrm>
              <a:off x="323528" y="0"/>
              <a:ext cx="216024" cy="578162"/>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a:latin typeface="微軟正黑體" panose="020B0604030504040204" pitchFamily="34" charset="-120"/>
                <a:ea typeface="微軟正黑體" panose="020B0604030504040204" pitchFamily="34" charset="-120"/>
              </a:endParaRPr>
            </a:p>
          </p:txBody>
        </p:sp>
      </p:grpSp>
      <p:pic>
        <p:nvPicPr>
          <p:cNvPr id="14" name="圖片 13">
            <a:extLst>
              <a:ext uri="{FF2B5EF4-FFF2-40B4-BE49-F238E27FC236}">
                <a16:creationId xmlns:a16="http://schemas.microsoft.com/office/drawing/2014/main" id="{6B4D1A9B-3662-48B5-8C87-C5169626D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49665"/>
            <a:ext cx="15122525" cy="5961586"/>
          </a:xfrm>
          <a:prstGeom prst="rect">
            <a:avLst/>
          </a:prstGeom>
        </p:spPr>
      </p:pic>
      <p:sp>
        <p:nvSpPr>
          <p:cNvPr id="15" name="文字方塊 14">
            <a:extLst>
              <a:ext uri="{FF2B5EF4-FFF2-40B4-BE49-F238E27FC236}">
                <a16:creationId xmlns:a16="http://schemas.microsoft.com/office/drawing/2014/main" id="{2C5B605D-2AF8-40AE-A297-DA890484696A}"/>
              </a:ext>
            </a:extLst>
          </p:cNvPr>
          <p:cNvSpPr txBox="1"/>
          <p:nvPr/>
        </p:nvSpPr>
        <p:spPr>
          <a:xfrm>
            <a:off x="180101" y="8356619"/>
            <a:ext cx="4227439" cy="1161087"/>
          </a:xfrm>
          <a:prstGeom prst="rect">
            <a:avLst/>
          </a:prstGeom>
          <a:noFill/>
        </p:spPr>
        <p:txBody>
          <a:bodyPr wrap="none" rtlCol="0">
            <a:spAutoFit/>
          </a:bodyPr>
          <a:lstStyle/>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三民校區</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南屯校區</a:t>
            </a:r>
          </a:p>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直線距離</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7.5</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公里，行車</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30</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分鐘</a:t>
            </a:r>
          </a:p>
          <a:p>
            <a:pPr algn="ctr"/>
            <a:endParaRPr lang="zh-TW" altLang="en-US" sz="2315"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07CB1C67-209D-4446-9BBD-2DF3026A0260}"/>
              </a:ext>
            </a:extLst>
          </p:cNvPr>
          <p:cNvSpPr txBox="1"/>
          <p:nvPr/>
        </p:nvSpPr>
        <p:spPr>
          <a:xfrm>
            <a:off x="5447542" y="8356619"/>
            <a:ext cx="4227439" cy="1161087"/>
          </a:xfrm>
          <a:prstGeom prst="rect">
            <a:avLst/>
          </a:prstGeom>
          <a:noFill/>
        </p:spPr>
        <p:txBody>
          <a:bodyPr wrap="none" rtlCol="0">
            <a:spAutoFit/>
          </a:bodyPr>
          <a:lstStyle/>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民生校區</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南屯校區</a:t>
            </a:r>
          </a:p>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直線距離</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6.7</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公里，行車</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30</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分鐘</a:t>
            </a:r>
          </a:p>
          <a:p>
            <a:pPr algn="ctr"/>
            <a:endParaRPr lang="zh-TW" altLang="en-US" sz="2315"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80B29E5B-223C-43BB-8F73-9CC0AE2E7EB2}"/>
              </a:ext>
            </a:extLst>
          </p:cNvPr>
          <p:cNvSpPr txBox="1"/>
          <p:nvPr/>
        </p:nvSpPr>
        <p:spPr>
          <a:xfrm>
            <a:off x="10714339" y="8356619"/>
            <a:ext cx="4051109" cy="1161087"/>
          </a:xfrm>
          <a:prstGeom prst="rect">
            <a:avLst/>
          </a:prstGeom>
          <a:noFill/>
        </p:spPr>
        <p:txBody>
          <a:bodyPr wrap="none" rtlCol="0">
            <a:spAutoFit/>
          </a:bodyPr>
          <a:lstStyle/>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三民校區</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民生校區</a:t>
            </a:r>
          </a:p>
          <a:p>
            <a:pPr algn="ct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直線距離</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1.5</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公里，行車</a:t>
            </a:r>
            <a:r>
              <a:rPr lang="en-US" altLang="zh-TW" sz="2315" b="1" dirty="0">
                <a:solidFill>
                  <a:schemeClr val="accent2">
                    <a:lumMod val="75000"/>
                  </a:schemeClr>
                </a:solidFill>
                <a:latin typeface="微軟正黑體" panose="020B0604030504040204" pitchFamily="34" charset="-120"/>
                <a:ea typeface="微軟正黑體" panose="020B0604030504040204" pitchFamily="34" charset="-120"/>
              </a:rPr>
              <a:t>8</a:t>
            </a:r>
            <a:r>
              <a:rPr lang="zh-TW" altLang="en-US" sz="2315" b="1" dirty="0">
                <a:solidFill>
                  <a:schemeClr val="accent2">
                    <a:lumMod val="75000"/>
                  </a:schemeClr>
                </a:solidFill>
                <a:latin typeface="微軟正黑體" panose="020B0604030504040204" pitchFamily="34" charset="-120"/>
                <a:ea typeface="微軟正黑體" panose="020B0604030504040204" pitchFamily="34" charset="-120"/>
              </a:rPr>
              <a:t>分鐘</a:t>
            </a:r>
          </a:p>
          <a:p>
            <a:pPr algn="ctr"/>
            <a:endParaRPr lang="zh-TW" altLang="en-US" sz="2315"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63C44D7-092E-4510-862F-C079AC394D2D}"/>
              </a:ext>
            </a:extLst>
          </p:cNvPr>
          <p:cNvSpPr/>
          <p:nvPr/>
        </p:nvSpPr>
        <p:spPr>
          <a:xfrm rot="797516">
            <a:off x="602479" y="4539267"/>
            <a:ext cx="402134" cy="5616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796"/>
          </a:p>
        </p:txBody>
      </p:sp>
      <p:sp>
        <p:nvSpPr>
          <p:cNvPr id="21" name="矩形 20">
            <a:extLst>
              <a:ext uri="{FF2B5EF4-FFF2-40B4-BE49-F238E27FC236}">
                <a16:creationId xmlns:a16="http://schemas.microsoft.com/office/drawing/2014/main" id="{5768EF7A-C550-4969-B51D-47D5239A5438}"/>
              </a:ext>
            </a:extLst>
          </p:cNvPr>
          <p:cNvSpPr/>
          <p:nvPr/>
        </p:nvSpPr>
        <p:spPr>
          <a:xfrm rot="1099868">
            <a:off x="13799439" y="3958243"/>
            <a:ext cx="432074" cy="6115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796"/>
          </a:p>
        </p:txBody>
      </p:sp>
      <p:sp>
        <p:nvSpPr>
          <p:cNvPr id="25" name="手繪多邊形: 圖案 24">
            <a:extLst>
              <a:ext uri="{FF2B5EF4-FFF2-40B4-BE49-F238E27FC236}">
                <a16:creationId xmlns:a16="http://schemas.microsoft.com/office/drawing/2014/main" id="{D3A06DA5-460D-4F21-8321-61E67355216C}"/>
              </a:ext>
            </a:extLst>
          </p:cNvPr>
          <p:cNvSpPr/>
          <p:nvPr/>
        </p:nvSpPr>
        <p:spPr>
          <a:xfrm>
            <a:off x="12552595" y="6337335"/>
            <a:ext cx="270046" cy="238176"/>
          </a:xfrm>
          <a:custGeom>
            <a:avLst/>
            <a:gdLst>
              <a:gd name="connsiteX0" fmla="*/ 0 w 163286"/>
              <a:gd name="connsiteY0" fmla="*/ 37816 h 144016"/>
              <a:gd name="connsiteX1" fmla="*/ 0 w 163286"/>
              <a:gd name="connsiteY1" fmla="*/ 37816 h 144016"/>
              <a:gd name="connsiteX2" fmla="*/ 5443 w 163286"/>
              <a:gd name="connsiteY2" fmla="*/ 62309 h 144016"/>
              <a:gd name="connsiteX3" fmla="*/ 13607 w 163286"/>
              <a:gd name="connsiteY3" fmla="*/ 67752 h 144016"/>
              <a:gd name="connsiteX4" fmla="*/ 16329 w 163286"/>
              <a:gd name="connsiteY4" fmla="*/ 75916 h 144016"/>
              <a:gd name="connsiteX5" fmla="*/ 29936 w 163286"/>
              <a:gd name="connsiteY5" fmla="*/ 89523 h 144016"/>
              <a:gd name="connsiteX6" fmla="*/ 35379 w 163286"/>
              <a:gd name="connsiteY6" fmla="*/ 97688 h 144016"/>
              <a:gd name="connsiteX7" fmla="*/ 43543 w 163286"/>
              <a:gd name="connsiteY7" fmla="*/ 100409 h 144016"/>
              <a:gd name="connsiteX8" fmla="*/ 46265 w 163286"/>
              <a:gd name="connsiteY8" fmla="*/ 108573 h 144016"/>
              <a:gd name="connsiteX9" fmla="*/ 59872 w 163286"/>
              <a:gd name="connsiteY9" fmla="*/ 122181 h 144016"/>
              <a:gd name="connsiteX10" fmla="*/ 65315 w 163286"/>
              <a:gd name="connsiteY10" fmla="*/ 130345 h 144016"/>
              <a:gd name="connsiteX11" fmla="*/ 81643 w 163286"/>
              <a:gd name="connsiteY11" fmla="*/ 138509 h 144016"/>
              <a:gd name="connsiteX12" fmla="*/ 89807 w 163286"/>
              <a:gd name="connsiteY12" fmla="*/ 143952 h 144016"/>
              <a:gd name="connsiteX13" fmla="*/ 95250 w 163286"/>
              <a:gd name="connsiteY13" fmla="*/ 135788 h 144016"/>
              <a:gd name="connsiteX14" fmla="*/ 103415 w 163286"/>
              <a:gd name="connsiteY14" fmla="*/ 119459 h 144016"/>
              <a:gd name="connsiteX15" fmla="*/ 119743 w 163286"/>
              <a:gd name="connsiteY15" fmla="*/ 108573 h 144016"/>
              <a:gd name="connsiteX16" fmla="*/ 130629 w 163286"/>
              <a:gd name="connsiteY16" fmla="*/ 97688 h 144016"/>
              <a:gd name="connsiteX17" fmla="*/ 141515 w 163286"/>
              <a:gd name="connsiteY17" fmla="*/ 81359 h 144016"/>
              <a:gd name="connsiteX18" fmla="*/ 146957 w 163286"/>
              <a:gd name="connsiteY18" fmla="*/ 73195 h 144016"/>
              <a:gd name="connsiteX19" fmla="*/ 163286 w 163286"/>
              <a:gd name="connsiteY19" fmla="*/ 59588 h 144016"/>
              <a:gd name="connsiteX20" fmla="*/ 138793 w 163286"/>
              <a:gd name="connsiteY20" fmla="*/ 45981 h 144016"/>
              <a:gd name="connsiteX21" fmla="*/ 136072 w 163286"/>
              <a:gd name="connsiteY21" fmla="*/ 37816 h 144016"/>
              <a:gd name="connsiteX22" fmla="*/ 122465 w 163286"/>
              <a:gd name="connsiteY22" fmla="*/ 24209 h 144016"/>
              <a:gd name="connsiteX23" fmla="*/ 119743 w 163286"/>
              <a:gd name="connsiteY23" fmla="*/ 16045 h 144016"/>
              <a:gd name="connsiteX24" fmla="*/ 29936 w 163286"/>
              <a:gd name="connsiteY24" fmla="*/ 10602 h 144016"/>
              <a:gd name="connsiteX25" fmla="*/ 24493 w 163286"/>
              <a:gd name="connsiteY25" fmla="*/ 18766 h 144016"/>
              <a:gd name="connsiteX26" fmla="*/ 16329 w 163286"/>
              <a:gd name="connsiteY26" fmla="*/ 21488 h 144016"/>
              <a:gd name="connsiteX27" fmla="*/ 5443 w 163286"/>
              <a:gd name="connsiteY27" fmla="*/ 32373 h 144016"/>
              <a:gd name="connsiteX28" fmla="*/ 0 w 163286"/>
              <a:gd name="connsiteY28" fmla="*/ 37816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3286" h="144016">
                <a:moveTo>
                  <a:pt x="0" y="37816"/>
                </a:moveTo>
                <a:lnTo>
                  <a:pt x="0" y="37816"/>
                </a:lnTo>
                <a:cubicBezTo>
                  <a:pt x="1814" y="45980"/>
                  <a:pt x="1982" y="54695"/>
                  <a:pt x="5443" y="62309"/>
                </a:cubicBezTo>
                <a:cubicBezTo>
                  <a:pt x="6796" y="65287"/>
                  <a:pt x="11564" y="65198"/>
                  <a:pt x="13607" y="67752"/>
                </a:cubicBezTo>
                <a:cubicBezTo>
                  <a:pt x="15399" y="69992"/>
                  <a:pt x="15046" y="73350"/>
                  <a:pt x="16329" y="75916"/>
                </a:cubicBezTo>
                <a:cubicBezTo>
                  <a:pt x="20866" y="84989"/>
                  <a:pt x="21770" y="84080"/>
                  <a:pt x="29936" y="89523"/>
                </a:cubicBezTo>
                <a:cubicBezTo>
                  <a:pt x="31750" y="92245"/>
                  <a:pt x="32825" y="95645"/>
                  <a:pt x="35379" y="97688"/>
                </a:cubicBezTo>
                <a:cubicBezTo>
                  <a:pt x="37619" y="99480"/>
                  <a:pt x="41515" y="98381"/>
                  <a:pt x="43543" y="100409"/>
                </a:cubicBezTo>
                <a:cubicBezTo>
                  <a:pt x="45572" y="102437"/>
                  <a:pt x="44982" y="106007"/>
                  <a:pt x="46265" y="108573"/>
                </a:cubicBezTo>
                <a:cubicBezTo>
                  <a:pt x="50802" y="117647"/>
                  <a:pt x="51705" y="116737"/>
                  <a:pt x="59872" y="122181"/>
                </a:cubicBezTo>
                <a:cubicBezTo>
                  <a:pt x="61686" y="124902"/>
                  <a:pt x="63002" y="128032"/>
                  <a:pt x="65315" y="130345"/>
                </a:cubicBezTo>
                <a:cubicBezTo>
                  <a:pt x="70591" y="135621"/>
                  <a:pt x="75002" y="136296"/>
                  <a:pt x="81643" y="138509"/>
                </a:cubicBezTo>
                <a:cubicBezTo>
                  <a:pt x="84364" y="140323"/>
                  <a:pt x="86600" y="144593"/>
                  <a:pt x="89807" y="143952"/>
                </a:cubicBezTo>
                <a:cubicBezTo>
                  <a:pt x="93014" y="143311"/>
                  <a:pt x="93787" y="138713"/>
                  <a:pt x="95250" y="135788"/>
                </a:cubicBezTo>
                <a:cubicBezTo>
                  <a:pt x="98917" y="128454"/>
                  <a:pt x="96482" y="125525"/>
                  <a:pt x="103415" y="119459"/>
                </a:cubicBezTo>
                <a:cubicBezTo>
                  <a:pt x="108338" y="115151"/>
                  <a:pt x="119743" y="108573"/>
                  <a:pt x="119743" y="108573"/>
                </a:cubicBezTo>
                <a:cubicBezTo>
                  <a:pt x="127002" y="86800"/>
                  <a:pt x="116114" y="112203"/>
                  <a:pt x="130629" y="97688"/>
                </a:cubicBezTo>
                <a:cubicBezTo>
                  <a:pt x="135255" y="93062"/>
                  <a:pt x="137886" y="86802"/>
                  <a:pt x="141515" y="81359"/>
                </a:cubicBezTo>
                <a:cubicBezTo>
                  <a:pt x="143329" y="78638"/>
                  <a:pt x="144644" y="75507"/>
                  <a:pt x="146957" y="73195"/>
                </a:cubicBezTo>
                <a:cubicBezTo>
                  <a:pt x="157435" y="62718"/>
                  <a:pt x="151920" y="67166"/>
                  <a:pt x="163286" y="59588"/>
                </a:cubicBezTo>
                <a:cubicBezTo>
                  <a:pt x="142727" y="32174"/>
                  <a:pt x="170648" y="64184"/>
                  <a:pt x="138793" y="45981"/>
                </a:cubicBezTo>
                <a:cubicBezTo>
                  <a:pt x="136302" y="44558"/>
                  <a:pt x="137355" y="40382"/>
                  <a:pt x="136072" y="37816"/>
                </a:cubicBezTo>
                <a:cubicBezTo>
                  <a:pt x="131537" y="28746"/>
                  <a:pt x="130628" y="29651"/>
                  <a:pt x="122465" y="24209"/>
                </a:cubicBezTo>
                <a:cubicBezTo>
                  <a:pt x="121558" y="21488"/>
                  <a:pt x="121026" y="18611"/>
                  <a:pt x="119743" y="16045"/>
                </a:cubicBezTo>
                <a:cubicBezTo>
                  <a:pt x="103871" y="-15696"/>
                  <a:pt x="73024" y="9212"/>
                  <a:pt x="29936" y="10602"/>
                </a:cubicBezTo>
                <a:cubicBezTo>
                  <a:pt x="28122" y="13323"/>
                  <a:pt x="27047" y="16723"/>
                  <a:pt x="24493" y="18766"/>
                </a:cubicBezTo>
                <a:cubicBezTo>
                  <a:pt x="22253" y="20558"/>
                  <a:pt x="18357" y="19460"/>
                  <a:pt x="16329" y="21488"/>
                </a:cubicBezTo>
                <a:cubicBezTo>
                  <a:pt x="1816" y="36001"/>
                  <a:pt x="27211" y="25118"/>
                  <a:pt x="5443" y="32373"/>
                </a:cubicBezTo>
                <a:cubicBezTo>
                  <a:pt x="-503" y="41293"/>
                  <a:pt x="907" y="36909"/>
                  <a:pt x="0" y="37816"/>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796"/>
          </a:p>
        </p:txBody>
      </p:sp>
      <p:sp>
        <p:nvSpPr>
          <p:cNvPr id="30" name="語音泡泡: 圓角矩形 29">
            <a:extLst>
              <a:ext uri="{FF2B5EF4-FFF2-40B4-BE49-F238E27FC236}">
                <a16:creationId xmlns:a16="http://schemas.microsoft.com/office/drawing/2014/main" id="{0144DE4F-DB1A-4F28-A6DE-0853BA9BD277}"/>
              </a:ext>
            </a:extLst>
          </p:cNvPr>
          <p:cNvSpPr/>
          <p:nvPr/>
        </p:nvSpPr>
        <p:spPr>
          <a:xfrm>
            <a:off x="535056" y="3662597"/>
            <a:ext cx="1699465" cy="492597"/>
          </a:xfrm>
          <a:prstGeom prst="wedgeRoundRectCallout">
            <a:avLst>
              <a:gd name="adj1" fmla="val -30794"/>
              <a:gd name="adj2" fmla="val 11586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315" b="1" dirty="0">
                <a:solidFill>
                  <a:srgbClr val="FF0000"/>
                </a:solidFill>
                <a:latin typeface="微軟正黑體" panose="020B0604030504040204" pitchFamily="34" charset="-120"/>
                <a:ea typeface="微軟正黑體" panose="020B0604030504040204" pitchFamily="34" charset="-120"/>
              </a:rPr>
              <a:t>南屯校區</a:t>
            </a:r>
          </a:p>
        </p:txBody>
      </p:sp>
      <p:sp>
        <p:nvSpPr>
          <p:cNvPr id="31" name="語音泡泡: 圓角矩形 30">
            <a:extLst>
              <a:ext uri="{FF2B5EF4-FFF2-40B4-BE49-F238E27FC236}">
                <a16:creationId xmlns:a16="http://schemas.microsoft.com/office/drawing/2014/main" id="{72CB16B0-36D0-4B0E-83A6-4077126C70E6}"/>
              </a:ext>
            </a:extLst>
          </p:cNvPr>
          <p:cNvSpPr/>
          <p:nvPr/>
        </p:nvSpPr>
        <p:spPr>
          <a:xfrm>
            <a:off x="12316011" y="3295473"/>
            <a:ext cx="1699465" cy="492597"/>
          </a:xfrm>
          <a:prstGeom prst="wedgeRoundRectCallout">
            <a:avLst>
              <a:gd name="adj1" fmla="val 36939"/>
              <a:gd name="adj2" fmla="val 11357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315" b="1" dirty="0">
                <a:solidFill>
                  <a:srgbClr val="FF0000"/>
                </a:solidFill>
                <a:latin typeface="微軟正黑體" panose="020B0604030504040204" pitchFamily="34" charset="-120"/>
                <a:ea typeface="微軟正黑體" panose="020B0604030504040204" pitchFamily="34" charset="-120"/>
              </a:rPr>
              <a:t>三民校區</a:t>
            </a:r>
          </a:p>
        </p:txBody>
      </p:sp>
      <p:sp>
        <p:nvSpPr>
          <p:cNvPr id="32" name="語音泡泡: 圓角矩形 31">
            <a:extLst>
              <a:ext uri="{FF2B5EF4-FFF2-40B4-BE49-F238E27FC236}">
                <a16:creationId xmlns:a16="http://schemas.microsoft.com/office/drawing/2014/main" id="{B8A4D99A-741B-4861-8E05-56730E56F03E}"/>
              </a:ext>
            </a:extLst>
          </p:cNvPr>
          <p:cNvSpPr/>
          <p:nvPr/>
        </p:nvSpPr>
        <p:spPr>
          <a:xfrm>
            <a:off x="12126553" y="6878413"/>
            <a:ext cx="1699465" cy="492597"/>
          </a:xfrm>
          <a:prstGeom prst="wedgeRoundRectCallout">
            <a:avLst>
              <a:gd name="adj1" fmla="val -17513"/>
              <a:gd name="adj2" fmla="val -11094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315" b="1" dirty="0">
                <a:solidFill>
                  <a:srgbClr val="FF0000"/>
                </a:solidFill>
                <a:latin typeface="微軟正黑體" panose="020B0604030504040204" pitchFamily="34" charset="-120"/>
                <a:ea typeface="微軟正黑體" panose="020B0604030504040204" pitchFamily="34" charset="-120"/>
              </a:rPr>
              <a:t>民生校區</a:t>
            </a:r>
          </a:p>
        </p:txBody>
      </p:sp>
      <p:cxnSp>
        <p:nvCxnSpPr>
          <p:cNvPr id="34" name="直線單箭頭接點 33">
            <a:extLst>
              <a:ext uri="{FF2B5EF4-FFF2-40B4-BE49-F238E27FC236}">
                <a16:creationId xmlns:a16="http://schemas.microsoft.com/office/drawing/2014/main" id="{98F8E90A-0BAB-450E-9839-A875503C1A88}"/>
              </a:ext>
            </a:extLst>
          </p:cNvPr>
          <p:cNvCxnSpPr>
            <a:stCxn id="20" idx="3"/>
            <a:endCxn id="25" idx="2"/>
          </p:cNvCxnSpPr>
          <p:nvPr/>
        </p:nvCxnSpPr>
        <p:spPr>
          <a:xfrm>
            <a:off x="999226" y="4866342"/>
            <a:ext cx="11562371" cy="157404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69BC4867-0D49-47D8-B30A-A5219E24F07D}"/>
              </a:ext>
            </a:extLst>
          </p:cNvPr>
          <p:cNvCxnSpPr>
            <a:cxnSpLocks/>
            <a:stCxn id="20" idx="3"/>
          </p:cNvCxnSpPr>
          <p:nvPr/>
        </p:nvCxnSpPr>
        <p:spPr>
          <a:xfrm flipV="1">
            <a:off x="999226" y="4155195"/>
            <a:ext cx="12826792" cy="71114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E9B22102-DB3B-4705-853C-75982700B418}"/>
              </a:ext>
            </a:extLst>
          </p:cNvPr>
          <p:cNvCxnSpPr>
            <a:cxnSpLocks/>
            <a:endCxn id="21" idx="2"/>
          </p:cNvCxnSpPr>
          <p:nvPr/>
        </p:nvCxnSpPr>
        <p:spPr>
          <a:xfrm flipV="1">
            <a:off x="12822641" y="4554258"/>
            <a:ext cx="1096669" cy="18366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C60C262C-EF82-4D58-91FB-3CB4954943B4}"/>
              </a:ext>
            </a:extLst>
          </p:cNvPr>
          <p:cNvSpPr txBox="1"/>
          <p:nvPr/>
        </p:nvSpPr>
        <p:spPr>
          <a:xfrm>
            <a:off x="12161874" y="6085470"/>
            <a:ext cx="691215" cy="245003"/>
          </a:xfrm>
          <a:prstGeom prst="rect">
            <a:avLst/>
          </a:prstGeom>
          <a:noFill/>
        </p:spPr>
        <p:txBody>
          <a:bodyPr wrap="none" rtlCol="0">
            <a:spAutoFit/>
          </a:bodyPr>
          <a:lstStyle/>
          <a:p>
            <a:r>
              <a:rPr lang="zh-TW" altLang="en-US" sz="992" b="1" dirty="0">
                <a:latin typeface="微軟正黑體" panose="020B0604030504040204" pitchFamily="34" charset="-120"/>
                <a:ea typeface="微軟正黑體" panose="020B0604030504040204" pitchFamily="34" charset="-120"/>
              </a:rPr>
              <a:t>台中醫院</a:t>
            </a:r>
          </a:p>
        </p:txBody>
      </p:sp>
    </p:spTree>
    <p:extLst>
      <p:ext uri="{BB962C8B-B14F-4D97-AF65-F5344CB8AC3E}">
        <p14:creationId xmlns:p14="http://schemas.microsoft.com/office/powerpoint/2010/main" val="236403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a:extLst>
              <a:ext uri="{FF2B5EF4-FFF2-40B4-BE49-F238E27FC236}">
                <a16:creationId xmlns:a16="http://schemas.microsoft.com/office/drawing/2014/main" id="{9D100D82-2885-44B6-A4C8-F938937724BB}"/>
              </a:ext>
            </a:extLst>
          </p:cNvPr>
          <p:cNvGrpSpPr/>
          <p:nvPr/>
        </p:nvGrpSpPr>
        <p:grpSpPr>
          <a:xfrm>
            <a:off x="792510" y="666180"/>
            <a:ext cx="6264696" cy="1512168"/>
            <a:chOff x="792510" y="666180"/>
            <a:chExt cx="6264696" cy="1512168"/>
          </a:xfrm>
        </p:grpSpPr>
        <p:grpSp>
          <p:nvGrpSpPr>
            <p:cNvPr id="8" name="群組 7">
              <a:extLst>
                <a:ext uri="{FF2B5EF4-FFF2-40B4-BE49-F238E27FC236}">
                  <a16:creationId xmlns:a16="http://schemas.microsoft.com/office/drawing/2014/main" id="{61586322-F570-414D-A0CD-ED998120B675}"/>
                </a:ext>
              </a:extLst>
            </p:cNvPr>
            <p:cNvGrpSpPr/>
            <p:nvPr/>
          </p:nvGrpSpPr>
          <p:grpSpPr>
            <a:xfrm>
              <a:off x="792510" y="666180"/>
              <a:ext cx="6264696" cy="1512168"/>
              <a:chOff x="2736726" y="1602284"/>
              <a:chExt cx="6264696" cy="1512168"/>
            </a:xfrm>
            <a:effectLst>
              <a:outerShdw blurRad="50800" dist="38100" dir="2700000" algn="tl" rotWithShape="0">
                <a:prstClr val="black">
                  <a:alpha val="40000"/>
                </a:prstClr>
              </a:outerShdw>
            </a:effectLst>
          </p:grpSpPr>
          <p:sp>
            <p:nvSpPr>
              <p:cNvPr id="9" name="矩形 8">
                <a:extLst>
                  <a:ext uri="{FF2B5EF4-FFF2-40B4-BE49-F238E27FC236}">
                    <a16:creationId xmlns:a16="http://schemas.microsoft.com/office/drawing/2014/main" id="{3AA95BDC-9617-4B3E-928E-1E4B6B4B317E}"/>
                  </a:ext>
                </a:extLst>
              </p:cNvPr>
              <p:cNvSpPr/>
              <p:nvPr/>
            </p:nvSpPr>
            <p:spPr>
              <a:xfrm>
                <a:off x="3024758" y="1890316"/>
                <a:ext cx="5976664" cy="1224136"/>
              </a:xfrm>
              <a:prstGeom prst="rect">
                <a:avLst/>
              </a:prstGeom>
              <a:solidFill>
                <a:srgbClr val="E6B9B8"/>
              </a:solidFill>
              <a:ln w="38100">
                <a:solidFill>
                  <a:srgbClr val="CD757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DC7319A-E029-48DA-AFBD-FBF66B4CB498}"/>
                  </a:ext>
                </a:extLst>
              </p:cNvPr>
              <p:cNvSpPr/>
              <p:nvPr/>
            </p:nvSpPr>
            <p:spPr>
              <a:xfrm>
                <a:off x="2736726" y="1602284"/>
                <a:ext cx="5976664" cy="1224136"/>
              </a:xfrm>
              <a:prstGeom prst="rect">
                <a:avLst/>
              </a:prstGeom>
              <a:solidFill>
                <a:schemeClr val="bg1"/>
              </a:solidFill>
              <a:ln w="38100">
                <a:solidFill>
                  <a:srgbClr val="CD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a:extLst>
                <a:ext uri="{FF2B5EF4-FFF2-40B4-BE49-F238E27FC236}">
                  <a16:creationId xmlns:a16="http://schemas.microsoft.com/office/drawing/2014/main" id="{7CB01666-1DD0-446C-B4E9-E50CE7977844}"/>
                </a:ext>
              </a:extLst>
            </p:cNvPr>
            <p:cNvSpPr/>
            <p:nvPr/>
          </p:nvSpPr>
          <p:spPr>
            <a:xfrm>
              <a:off x="1008534" y="802645"/>
              <a:ext cx="5570756" cy="1015663"/>
            </a:xfrm>
            <a:prstGeom prst="rect">
              <a:avLst/>
            </a:prstGeom>
          </p:spPr>
          <p:txBody>
            <a:bodyPr wrap="none">
              <a:spAutoFit/>
            </a:bodyPr>
            <a:lstStyle/>
            <a:p>
              <a:r>
                <a:rPr kumimoji="0" lang="zh-TW" alt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三民校區示意圖</a:t>
              </a:r>
            </a:p>
          </p:txBody>
        </p:sp>
      </p:grpSp>
      <p:pic>
        <p:nvPicPr>
          <p:cNvPr id="27" name="圖片 26">
            <a:extLst>
              <a:ext uri="{FF2B5EF4-FFF2-40B4-BE49-F238E27FC236}">
                <a16:creationId xmlns:a16="http://schemas.microsoft.com/office/drawing/2014/main" id="{1B29236D-777C-4204-AD91-C1FA7BA78788}"/>
              </a:ext>
            </a:extLst>
          </p:cNvPr>
          <p:cNvPicPr>
            <a:picLocks noChangeAspect="1"/>
          </p:cNvPicPr>
          <p:nvPr/>
        </p:nvPicPr>
        <p:blipFill rotWithShape="1">
          <a:blip r:embed="rId3">
            <a:extLst>
              <a:ext uri="{28A0092B-C50C-407E-A947-70E740481C1C}">
                <a14:useLocalDpi xmlns:a14="http://schemas.microsoft.com/office/drawing/2010/main" val="0"/>
              </a:ext>
            </a:extLst>
          </a:blip>
          <a:srcRect t="8" b="139"/>
          <a:stretch/>
        </p:blipFill>
        <p:spPr>
          <a:xfrm>
            <a:off x="584987" y="2178349"/>
            <a:ext cx="13952550" cy="8489052"/>
          </a:xfrm>
          <a:prstGeom prst="rect">
            <a:avLst/>
          </a:prstGeom>
        </p:spPr>
      </p:pic>
      <p:sp>
        <p:nvSpPr>
          <p:cNvPr id="2" name="文字方塊 1"/>
          <p:cNvSpPr txBox="1"/>
          <p:nvPr/>
        </p:nvSpPr>
        <p:spPr>
          <a:xfrm>
            <a:off x="4680942" y="8875092"/>
            <a:ext cx="1300356" cy="538609"/>
          </a:xfrm>
          <a:prstGeom prst="rect">
            <a:avLst/>
          </a:prstGeom>
          <a:noFill/>
        </p:spPr>
        <p:txBody>
          <a:bodyPr wrap="none" rtlCol="0">
            <a:spAutoFit/>
          </a:bodyPr>
          <a:lstStyle/>
          <a:p>
            <a:r>
              <a:rPr lang="zh-TW" altLang="en-US" b="1" dirty="0">
                <a:solidFill>
                  <a:srgbClr val="FF0000"/>
                </a:solidFill>
                <a:effectLst>
                  <a:outerShdw blurRad="38100" dist="38100" dir="2700000" algn="tl">
                    <a:srgbClr val="000000">
                      <a:alpha val="43137"/>
                    </a:srgbClr>
                  </a:outerShdw>
                </a:effectLst>
                <a:latin typeface="Adobe 繁黑體 Std B" panose="020B0700000000000000" pitchFamily="34" charset="-120"/>
                <a:ea typeface="Adobe 繁黑體 Std B" panose="020B0700000000000000" pitchFamily="34" charset="-120"/>
              </a:rPr>
              <a:t>總務處</a:t>
            </a:r>
          </a:p>
        </p:txBody>
      </p:sp>
      <p:sp>
        <p:nvSpPr>
          <p:cNvPr id="4" name="文字方塊 3"/>
          <p:cNvSpPr txBox="1"/>
          <p:nvPr/>
        </p:nvSpPr>
        <p:spPr>
          <a:xfrm>
            <a:off x="7552762" y="1602284"/>
            <a:ext cx="6201188" cy="539132"/>
          </a:xfrm>
          <a:prstGeom prst="rect">
            <a:avLst/>
          </a:prstGeom>
          <a:noFill/>
        </p:spPr>
        <p:txBody>
          <a:bodyPr wrap="square" rtlCol="0">
            <a:spAutoFit/>
          </a:bodyPr>
          <a:lstStyle/>
          <a:p>
            <a:r>
              <a:rPr lang="zh-TW" altLang="en-US" dirty="0">
                <a:solidFill>
                  <a:schemeClr val="tx1">
                    <a:lumMod val="75000"/>
                    <a:lumOff val="25000"/>
                  </a:schemeClr>
                </a:solidFill>
                <a:latin typeface="Adobe 繁黑體 Std B" panose="020B0700000000000000" pitchFamily="34" charset="-120"/>
                <a:ea typeface="Adobe 繁黑體 Std B" panose="020B0700000000000000" pitchFamily="34" charset="-120"/>
              </a:rPr>
              <a:t>地址：臺中市北區三民路三段</a:t>
            </a:r>
            <a:r>
              <a:rPr lang="en-US" altLang="zh-TW" dirty="0">
                <a:solidFill>
                  <a:schemeClr val="tx1">
                    <a:lumMod val="75000"/>
                    <a:lumOff val="25000"/>
                  </a:schemeClr>
                </a:solidFill>
                <a:latin typeface="Adobe 繁黑體 Std B" panose="020B0700000000000000" pitchFamily="34" charset="-120"/>
                <a:ea typeface="Adobe 繁黑體 Std B" panose="020B0700000000000000" pitchFamily="34" charset="-120"/>
              </a:rPr>
              <a:t>129</a:t>
            </a:r>
            <a:r>
              <a:rPr lang="zh-TW" altLang="en-US" dirty="0">
                <a:solidFill>
                  <a:schemeClr val="tx1">
                    <a:lumMod val="75000"/>
                    <a:lumOff val="25000"/>
                  </a:schemeClr>
                </a:solidFill>
                <a:latin typeface="Adobe 繁黑體 Std B" panose="020B0700000000000000" pitchFamily="34" charset="-120"/>
                <a:ea typeface="Adobe 繁黑體 Std B" panose="020B0700000000000000" pitchFamily="34" charset="-120"/>
              </a:rPr>
              <a:t>號</a:t>
            </a:r>
          </a:p>
        </p:txBody>
      </p:sp>
    </p:spTree>
    <p:extLst>
      <p:ext uri="{BB962C8B-B14F-4D97-AF65-F5344CB8AC3E}">
        <p14:creationId xmlns:p14="http://schemas.microsoft.com/office/powerpoint/2010/main" val="352621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臺中市政府全球資訊網-台中科大建校百年盧市長祝百歲生日快樂">
            <a:extLst>
              <a:ext uri="{FF2B5EF4-FFF2-40B4-BE49-F238E27FC236}">
                <a16:creationId xmlns:a16="http://schemas.microsoft.com/office/drawing/2014/main" id="{3D798F52-A226-4F17-AA88-AD8972EC1639}"/>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38" b="48"/>
          <a:stretch/>
        </p:blipFill>
        <p:spPr bwMode="auto">
          <a:xfrm>
            <a:off x="0" y="2167415"/>
            <a:ext cx="15122525" cy="852598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a:extLst>
              <a:ext uri="{FF2B5EF4-FFF2-40B4-BE49-F238E27FC236}">
                <a16:creationId xmlns:a16="http://schemas.microsoft.com/office/drawing/2014/main" id="{9D100D82-2885-44B6-A4C8-F938937724BB}"/>
              </a:ext>
            </a:extLst>
          </p:cNvPr>
          <p:cNvGrpSpPr/>
          <p:nvPr/>
        </p:nvGrpSpPr>
        <p:grpSpPr>
          <a:xfrm>
            <a:off x="792510" y="666180"/>
            <a:ext cx="6264696" cy="1512168"/>
            <a:chOff x="792510" y="666180"/>
            <a:chExt cx="6264696" cy="1512168"/>
          </a:xfrm>
        </p:grpSpPr>
        <p:grpSp>
          <p:nvGrpSpPr>
            <p:cNvPr id="8" name="群組 7">
              <a:extLst>
                <a:ext uri="{FF2B5EF4-FFF2-40B4-BE49-F238E27FC236}">
                  <a16:creationId xmlns:a16="http://schemas.microsoft.com/office/drawing/2014/main" id="{61586322-F570-414D-A0CD-ED998120B675}"/>
                </a:ext>
              </a:extLst>
            </p:cNvPr>
            <p:cNvGrpSpPr/>
            <p:nvPr/>
          </p:nvGrpSpPr>
          <p:grpSpPr>
            <a:xfrm>
              <a:off x="792510" y="666180"/>
              <a:ext cx="6264696" cy="1512168"/>
              <a:chOff x="2736726" y="1602284"/>
              <a:chExt cx="6264696" cy="1512168"/>
            </a:xfrm>
            <a:effectLst>
              <a:outerShdw blurRad="50800" dist="38100" dir="2700000" algn="tl" rotWithShape="0">
                <a:prstClr val="black">
                  <a:alpha val="40000"/>
                </a:prstClr>
              </a:outerShdw>
            </a:effectLst>
          </p:grpSpPr>
          <p:sp>
            <p:nvSpPr>
              <p:cNvPr id="9" name="矩形 8">
                <a:extLst>
                  <a:ext uri="{FF2B5EF4-FFF2-40B4-BE49-F238E27FC236}">
                    <a16:creationId xmlns:a16="http://schemas.microsoft.com/office/drawing/2014/main" id="{3AA95BDC-9617-4B3E-928E-1E4B6B4B317E}"/>
                  </a:ext>
                </a:extLst>
              </p:cNvPr>
              <p:cNvSpPr/>
              <p:nvPr/>
            </p:nvSpPr>
            <p:spPr>
              <a:xfrm>
                <a:off x="3024758" y="1890316"/>
                <a:ext cx="5976664" cy="1224136"/>
              </a:xfrm>
              <a:prstGeom prst="rect">
                <a:avLst/>
              </a:prstGeom>
              <a:solidFill>
                <a:srgbClr val="E6B9B8"/>
              </a:solidFill>
              <a:ln w="38100">
                <a:solidFill>
                  <a:srgbClr val="CD757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DC7319A-E029-48DA-AFBD-FBF66B4CB498}"/>
                  </a:ext>
                </a:extLst>
              </p:cNvPr>
              <p:cNvSpPr/>
              <p:nvPr/>
            </p:nvSpPr>
            <p:spPr>
              <a:xfrm>
                <a:off x="2736726" y="1602284"/>
                <a:ext cx="5976664" cy="1224136"/>
              </a:xfrm>
              <a:prstGeom prst="rect">
                <a:avLst/>
              </a:prstGeom>
              <a:solidFill>
                <a:schemeClr val="bg1"/>
              </a:solidFill>
              <a:ln w="38100">
                <a:solidFill>
                  <a:srgbClr val="CD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a:extLst>
                <a:ext uri="{FF2B5EF4-FFF2-40B4-BE49-F238E27FC236}">
                  <a16:creationId xmlns:a16="http://schemas.microsoft.com/office/drawing/2014/main" id="{7CB01666-1DD0-446C-B4E9-E50CE7977844}"/>
                </a:ext>
              </a:extLst>
            </p:cNvPr>
            <p:cNvSpPr/>
            <p:nvPr/>
          </p:nvSpPr>
          <p:spPr>
            <a:xfrm>
              <a:off x="1008534" y="802645"/>
              <a:ext cx="5570756" cy="1015663"/>
            </a:xfrm>
            <a:prstGeom prst="rect">
              <a:avLst/>
            </a:prstGeom>
          </p:spPr>
          <p:txBody>
            <a:bodyPr wrap="none">
              <a:spAutoFit/>
            </a:bodyPr>
            <a:lstStyle/>
            <a:p>
              <a:r>
                <a:rPr kumimoji="0" lang="zh-TW" alt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軟正黑體" panose="020B0604030504040204" pitchFamily="34" charset="-120"/>
                  <a:ea typeface="微軟正黑體" panose="020B0604030504040204" pitchFamily="34" charset="-120"/>
                </a:rPr>
                <a:t>民生校區示意圖</a:t>
              </a:r>
            </a:p>
          </p:txBody>
        </p:sp>
      </p:grpSp>
      <p:pic>
        <p:nvPicPr>
          <p:cNvPr id="13" name="圖片 12" descr="校園地圖"/>
          <p:cNvPicPr/>
          <p:nvPr/>
        </p:nvPicPr>
        <p:blipFill>
          <a:blip r:embed="rId3">
            <a:extLst>
              <a:ext uri="{28A0092B-C50C-407E-A947-70E740481C1C}">
                <a14:useLocalDpi xmlns:a14="http://schemas.microsoft.com/office/drawing/2010/main" val="0"/>
              </a:ext>
            </a:extLst>
          </a:blip>
          <a:srcRect/>
          <a:stretch>
            <a:fillRect/>
          </a:stretch>
        </p:blipFill>
        <p:spPr bwMode="auto">
          <a:xfrm>
            <a:off x="576486" y="2178348"/>
            <a:ext cx="13537504" cy="8912975"/>
          </a:xfrm>
          <a:prstGeom prst="rect">
            <a:avLst/>
          </a:prstGeom>
          <a:noFill/>
          <a:ln>
            <a:noFill/>
          </a:ln>
        </p:spPr>
      </p:pic>
      <p:sp>
        <p:nvSpPr>
          <p:cNvPr id="3" name="文字方塊 2"/>
          <p:cNvSpPr txBox="1"/>
          <p:nvPr/>
        </p:nvSpPr>
        <p:spPr>
          <a:xfrm>
            <a:off x="7453461" y="1639739"/>
            <a:ext cx="6696744" cy="538609"/>
          </a:xfrm>
          <a:prstGeom prst="rect">
            <a:avLst/>
          </a:prstGeom>
          <a:noFill/>
        </p:spPr>
        <p:txBody>
          <a:bodyPr wrap="square" rtlCol="0">
            <a:spAutoFit/>
          </a:bodyPr>
          <a:lstStyle/>
          <a:p>
            <a:r>
              <a:rPr lang="zh-TW" altLang="en-US" dirty="0">
                <a:solidFill>
                  <a:schemeClr val="tx1">
                    <a:lumMod val="75000"/>
                    <a:lumOff val="25000"/>
                  </a:schemeClr>
                </a:solidFill>
                <a:latin typeface="Adobe 繁黑體 Std B" panose="020B0700000000000000" pitchFamily="34" charset="-120"/>
                <a:ea typeface="Adobe 繁黑體 Std B" panose="020B0700000000000000" pitchFamily="34" charset="-120"/>
              </a:rPr>
              <a:t>地址：臺中市西區三民路一段</a:t>
            </a:r>
            <a:r>
              <a:rPr lang="en-US" altLang="zh-TW" dirty="0">
                <a:solidFill>
                  <a:schemeClr val="tx1">
                    <a:lumMod val="75000"/>
                    <a:lumOff val="25000"/>
                  </a:schemeClr>
                </a:solidFill>
                <a:latin typeface="Adobe 繁黑體 Std B" panose="020B0700000000000000" pitchFamily="34" charset="-120"/>
                <a:ea typeface="Adobe 繁黑體 Std B" panose="020B0700000000000000" pitchFamily="34" charset="-120"/>
              </a:rPr>
              <a:t>193</a:t>
            </a:r>
            <a:r>
              <a:rPr lang="zh-TW" altLang="en-US" dirty="0">
                <a:solidFill>
                  <a:schemeClr val="tx1">
                    <a:lumMod val="75000"/>
                    <a:lumOff val="25000"/>
                  </a:schemeClr>
                </a:solidFill>
                <a:latin typeface="Adobe 繁黑體 Std B" panose="020B0700000000000000" pitchFamily="34" charset="-120"/>
                <a:ea typeface="Adobe 繁黑體 Std B" panose="020B0700000000000000" pitchFamily="34" charset="-120"/>
              </a:rPr>
              <a:t>號</a:t>
            </a:r>
          </a:p>
        </p:txBody>
      </p:sp>
      <p:sp>
        <p:nvSpPr>
          <p:cNvPr id="4" name="文字方塊 3"/>
          <p:cNvSpPr txBox="1"/>
          <p:nvPr/>
        </p:nvSpPr>
        <p:spPr>
          <a:xfrm>
            <a:off x="4321429" y="5627960"/>
            <a:ext cx="2448272" cy="538609"/>
          </a:xfrm>
          <a:prstGeom prst="rect">
            <a:avLst/>
          </a:prstGeom>
          <a:noFill/>
        </p:spPr>
        <p:txBody>
          <a:bodyPr wrap="square" rtlCol="0">
            <a:spAutoFit/>
          </a:bodyPr>
          <a:lstStyle/>
          <a:p>
            <a:r>
              <a:rPr lang="zh-TW" altLang="en-US" b="1" dirty="0">
                <a:solidFill>
                  <a:srgbClr val="FF0000"/>
                </a:solidFill>
                <a:effectLst>
                  <a:outerShdw blurRad="38100" dist="38100" dir="2700000" algn="tl">
                    <a:srgbClr val="000000">
                      <a:alpha val="43137"/>
                    </a:srgbClr>
                  </a:outerShdw>
                </a:effectLst>
                <a:latin typeface="Adobe 繁黑體 Std B" panose="020B0700000000000000" pitchFamily="34" charset="-120"/>
                <a:ea typeface="Adobe 繁黑體 Std B" panose="020B0700000000000000" pitchFamily="34" charset="-120"/>
              </a:rPr>
              <a:t>民生總務組</a:t>
            </a:r>
          </a:p>
        </p:txBody>
      </p:sp>
    </p:spTree>
    <p:extLst>
      <p:ext uri="{BB962C8B-B14F-4D97-AF65-F5344CB8AC3E}">
        <p14:creationId xmlns:p14="http://schemas.microsoft.com/office/powerpoint/2010/main" val="41920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B0F4ED75-F6E9-43AA-8004-3A1563971EFE}"/>
              </a:ext>
            </a:extLst>
          </p:cNvPr>
          <p:cNvGrpSpPr/>
          <p:nvPr/>
        </p:nvGrpSpPr>
        <p:grpSpPr>
          <a:xfrm>
            <a:off x="535056" y="1093491"/>
            <a:ext cx="8448173" cy="875937"/>
            <a:chOff x="323528" y="0"/>
            <a:chExt cx="2923751" cy="578162"/>
          </a:xfrm>
        </p:grpSpPr>
        <p:sp>
          <p:nvSpPr>
            <p:cNvPr id="5" name="TextBox 86">
              <a:extLst>
                <a:ext uri="{FF2B5EF4-FFF2-40B4-BE49-F238E27FC236}">
                  <a16:creationId xmlns:a16="http://schemas.microsoft.com/office/drawing/2014/main" id="{A8F0B5A6-A17D-4ED5-9E35-9F8A96509519}"/>
                </a:ext>
              </a:extLst>
            </p:cNvPr>
            <p:cNvSpPr txBox="1"/>
            <p:nvPr/>
          </p:nvSpPr>
          <p:spPr>
            <a:xfrm>
              <a:off x="418731" y="58248"/>
              <a:ext cx="2828548"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南屯校區</a:t>
              </a:r>
              <a:r>
                <a:rPr lang="en-US" altLang="zh-TW" sz="3969" b="1" dirty="0">
                  <a:latin typeface="微軟正黑體" panose="020B0604030504040204" pitchFamily="34" charset="-120"/>
                  <a:ea typeface="微軟正黑體" panose="020B0604030504040204" pitchFamily="34" charset="-120"/>
                </a:rPr>
                <a:t>-</a:t>
              </a:r>
              <a:r>
                <a:rPr lang="zh-TW" altLang="en-US" sz="3969" b="1" dirty="0">
                  <a:latin typeface="微軟正黑體" panose="020B0604030504040204" pitchFamily="34" charset="-120"/>
                  <a:ea typeface="微軟正黑體" panose="020B0604030504040204" pitchFamily="34" charset="-120"/>
                </a:rPr>
                <a:t>地理位置</a:t>
              </a:r>
            </a:p>
          </p:txBody>
        </p:sp>
        <p:sp>
          <p:nvSpPr>
            <p:cNvPr id="6" name="矩形 5">
              <a:extLst>
                <a:ext uri="{FF2B5EF4-FFF2-40B4-BE49-F238E27FC236}">
                  <a16:creationId xmlns:a16="http://schemas.microsoft.com/office/drawing/2014/main" id="{97425E5F-313D-4731-9714-F7DA59195986}"/>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pic>
        <p:nvPicPr>
          <p:cNvPr id="7" name="圖片 6">
            <a:extLst>
              <a:ext uri="{FF2B5EF4-FFF2-40B4-BE49-F238E27FC236}">
                <a16:creationId xmlns:a16="http://schemas.microsoft.com/office/drawing/2014/main" id="{57FBB63D-CDF5-4D2D-94D0-8529B59292E5}"/>
              </a:ext>
            </a:extLst>
          </p:cNvPr>
          <p:cNvPicPr>
            <a:picLocks noChangeAspect="1"/>
          </p:cNvPicPr>
          <p:nvPr/>
        </p:nvPicPr>
        <p:blipFill rotWithShape="1">
          <a:blip r:embed="rId2"/>
          <a:srcRect l="48" t="117" r="2" b="27"/>
          <a:stretch/>
        </p:blipFill>
        <p:spPr>
          <a:xfrm>
            <a:off x="810145" y="2109841"/>
            <a:ext cx="13116652" cy="7308549"/>
          </a:xfrm>
          <a:prstGeom prst="rect">
            <a:avLst/>
          </a:prstGeom>
        </p:spPr>
      </p:pic>
    </p:spTree>
    <p:extLst>
      <p:ext uri="{BB962C8B-B14F-4D97-AF65-F5344CB8AC3E}">
        <p14:creationId xmlns:p14="http://schemas.microsoft.com/office/powerpoint/2010/main" val="294487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B6FDF36-1C5C-4FDA-B84E-E0FB00CC33A4}" type="slidenum">
              <a:rPr lang="zh-TW" altLang="en-US" smtClean="0"/>
              <a:pPr>
                <a:defRPr/>
              </a:pPr>
              <a:t>9</a:t>
            </a:fld>
            <a:endParaRPr lang="zh-TW" altLang="en-US"/>
          </a:p>
        </p:txBody>
      </p:sp>
      <p:pic>
        <p:nvPicPr>
          <p:cNvPr id="3" name="圖片 2"/>
          <p:cNvPicPr>
            <a:picLocks noChangeAspect="1"/>
          </p:cNvPicPr>
          <p:nvPr/>
        </p:nvPicPr>
        <p:blipFill rotWithShape="1">
          <a:blip r:embed="rId3"/>
          <a:srcRect l="28" t="109" r="6" b="120"/>
          <a:stretch/>
        </p:blipFill>
        <p:spPr>
          <a:xfrm>
            <a:off x="1661303" y="5991470"/>
            <a:ext cx="7102863" cy="3588426"/>
          </a:xfrm>
          <a:prstGeom prst="rect">
            <a:avLst/>
          </a:prstGeom>
        </p:spPr>
      </p:pic>
      <p:pic>
        <p:nvPicPr>
          <p:cNvPr id="7" name="圖片 6"/>
          <p:cNvPicPr>
            <a:picLocks noChangeAspect="1"/>
          </p:cNvPicPr>
          <p:nvPr/>
        </p:nvPicPr>
        <p:blipFill rotWithShape="1">
          <a:blip r:embed="rId4"/>
          <a:srcRect l="76" t="119" r="31" b="124"/>
          <a:stretch/>
        </p:blipFill>
        <p:spPr>
          <a:xfrm>
            <a:off x="6702045" y="2096351"/>
            <a:ext cx="6453676" cy="3895119"/>
          </a:xfrm>
          <a:prstGeom prst="rect">
            <a:avLst/>
          </a:prstGeom>
        </p:spPr>
      </p:pic>
      <p:sp>
        <p:nvSpPr>
          <p:cNvPr id="8" name="文字方塊 7"/>
          <p:cNvSpPr txBox="1"/>
          <p:nvPr/>
        </p:nvSpPr>
        <p:spPr>
          <a:xfrm>
            <a:off x="1939229" y="2690033"/>
            <a:ext cx="4419130" cy="2032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69" tIns="36369" rIns="36369" bIns="36369" numCol="1" spcCol="38100" rtlCol="0" anchor="t">
            <a:spAutoFit/>
          </a:bodyPr>
          <a:lstStyle/>
          <a:p>
            <a:pPr defTabSz="545539" hangingPunct="0"/>
            <a:r>
              <a:rPr lang="zh-TW" altLang="en-US" sz="3182" b="1" dirty="0">
                <a:solidFill>
                  <a:srgbClr val="FF0000"/>
                </a:solidFill>
                <a:latin typeface="標楷體" panose="03000509000000000000" pitchFamily="65" charset="-120"/>
                <a:ea typeface="標楷體" panose="03000509000000000000" pitchFamily="65" charset="-120"/>
                <a:cs typeface="Arial"/>
                <a:sym typeface="Arial"/>
              </a:rPr>
              <a:t>南屯校區面積：</a:t>
            </a:r>
            <a:r>
              <a:rPr lang="en-US" altLang="zh-TW" sz="3182" b="1" dirty="0">
                <a:solidFill>
                  <a:srgbClr val="FF0000"/>
                </a:solidFill>
                <a:latin typeface="標楷體" panose="03000509000000000000" pitchFamily="65" charset="-120"/>
                <a:ea typeface="標楷體" panose="03000509000000000000" pitchFamily="65" charset="-120"/>
                <a:cs typeface="Arial"/>
                <a:sym typeface="Arial"/>
              </a:rPr>
              <a:t>7.7</a:t>
            </a:r>
            <a:r>
              <a:rPr lang="zh-TW" altLang="en-US" sz="3182" b="1" dirty="0">
                <a:solidFill>
                  <a:srgbClr val="FF0000"/>
                </a:solidFill>
                <a:latin typeface="標楷體" panose="03000509000000000000" pitchFamily="65" charset="-120"/>
                <a:ea typeface="標楷體" panose="03000509000000000000" pitchFamily="65" charset="-120"/>
                <a:cs typeface="Arial"/>
                <a:sym typeface="Arial"/>
              </a:rPr>
              <a:t>公頃</a:t>
            </a:r>
            <a:endParaRPr lang="en-US" altLang="zh-TW" sz="3182" b="1" dirty="0">
              <a:solidFill>
                <a:srgbClr val="FF0000"/>
              </a:solidFill>
              <a:latin typeface="標楷體" panose="03000509000000000000" pitchFamily="65" charset="-120"/>
              <a:ea typeface="標楷體" panose="03000509000000000000" pitchFamily="65" charset="-120"/>
              <a:cs typeface="Arial"/>
              <a:sym typeface="Arial"/>
            </a:endParaRPr>
          </a:p>
          <a:p>
            <a:pPr defTabSz="545539" hangingPunct="0"/>
            <a:endParaRPr lang="en-US" altLang="zh-TW" sz="3182" b="1" dirty="0">
              <a:solidFill>
                <a:srgbClr val="FF0000"/>
              </a:solidFill>
              <a:latin typeface="標楷體" panose="03000509000000000000" pitchFamily="65" charset="-120"/>
              <a:ea typeface="標楷體" panose="03000509000000000000" pitchFamily="65" charset="-120"/>
              <a:cs typeface="Arial"/>
              <a:sym typeface="Arial"/>
            </a:endParaRPr>
          </a:p>
          <a:p>
            <a:pPr defTabSz="545539" hangingPunct="0"/>
            <a:r>
              <a:rPr lang="zh-TW" altLang="en-US" sz="3182" b="1" dirty="0">
                <a:solidFill>
                  <a:srgbClr val="FF0000"/>
                </a:solidFill>
                <a:latin typeface="標楷體" panose="03000509000000000000" pitchFamily="65" charset="-120"/>
                <a:ea typeface="標楷體" panose="03000509000000000000" pitchFamily="65" charset="-120"/>
                <a:cs typeface="Arial"/>
                <a:sym typeface="Arial"/>
              </a:rPr>
              <a:t>都市計畫使用分區：</a:t>
            </a:r>
            <a:endParaRPr lang="en-US" altLang="zh-TW" sz="3182" b="1" dirty="0">
              <a:solidFill>
                <a:srgbClr val="FF0000"/>
              </a:solidFill>
              <a:latin typeface="標楷體" panose="03000509000000000000" pitchFamily="65" charset="-120"/>
              <a:ea typeface="標楷體" panose="03000509000000000000" pitchFamily="65" charset="-120"/>
              <a:cs typeface="Arial"/>
              <a:sym typeface="Arial"/>
            </a:endParaRPr>
          </a:p>
          <a:p>
            <a:pPr defTabSz="545539" hangingPunct="0"/>
            <a:r>
              <a:rPr lang="zh-TW" altLang="en-US" sz="3182" b="1" dirty="0">
                <a:solidFill>
                  <a:srgbClr val="FF0000"/>
                </a:solidFill>
                <a:latin typeface="標楷體" panose="03000509000000000000" pitchFamily="65" charset="-120"/>
                <a:ea typeface="標楷體" panose="03000509000000000000" pitchFamily="65" charset="-120"/>
                <a:cs typeface="Arial"/>
                <a:sym typeface="Arial"/>
              </a:rPr>
              <a:t>文大用地</a:t>
            </a:r>
          </a:p>
        </p:txBody>
      </p:sp>
      <p:grpSp>
        <p:nvGrpSpPr>
          <p:cNvPr id="9" name="组合 26">
            <a:extLst>
              <a:ext uri="{FF2B5EF4-FFF2-40B4-BE49-F238E27FC236}">
                <a16:creationId xmlns:a16="http://schemas.microsoft.com/office/drawing/2014/main" id="{B0F4ED75-F6E9-43AA-8004-3A1563971EFE}"/>
              </a:ext>
            </a:extLst>
          </p:cNvPr>
          <p:cNvGrpSpPr/>
          <p:nvPr/>
        </p:nvGrpSpPr>
        <p:grpSpPr>
          <a:xfrm>
            <a:off x="535056" y="1093491"/>
            <a:ext cx="8448173" cy="875937"/>
            <a:chOff x="323528" y="0"/>
            <a:chExt cx="2923751" cy="578162"/>
          </a:xfrm>
        </p:grpSpPr>
        <p:sp>
          <p:nvSpPr>
            <p:cNvPr id="10" name="TextBox 86">
              <a:extLst>
                <a:ext uri="{FF2B5EF4-FFF2-40B4-BE49-F238E27FC236}">
                  <a16:creationId xmlns:a16="http://schemas.microsoft.com/office/drawing/2014/main" id="{A8F0B5A6-A17D-4ED5-9E35-9F8A96509519}"/>
                </a:ext>
              </a:extLst>
            </p:cNvPr>
            <p:cNvSpPr txBox="1"/>
            <p:nvPr/>
          </p:nvSpPr>
          <p:spPr>
            <a:xfrm>
              <a:off x="418731" y="58248"/>
              <a:ext cx="2828548" cy="464108"/>
            </a:xfrm>
            <a:prstGeom prst="rect">
              <a:avLst/>
            </a:prstGeom>
            <a:noFill/>
          </p:spPr>
          <p:txBody>
            <a:bodyPr wrap="square" rtlCol="0">
              <a:spAutoFit/>
            </a:bodyPr>
            <a:lstStyle/>
            <a:p>
              <a:r>
                <a:rPr lang="zh-TW" altLang="en-US" sz="3969" b="1" dirty="0">
                  <a:latin typeface="微軟正黑體" panose="020B0604030504040204" pitchFamily="34" charset="-120"/>
                  <a:ea typeface="微軟正黑體" panose="020B0604030504040204" pitchFamily="34" charset="-120"/>
                </a:rPr>
                <a:t>南屯校</a:t>
              </a:r>
              <a:r>
                <a:rPr lang="zh-TW" altLang="en-US" sz="3969" b="1">
                  <a:latin typeface="微軟正黑體" panose="020B0604030504040204" pitchFamily="34" charset="-120"/>
                  <a:ea typeface="微軟正黑體" panose="020B0604030504040204" pitchFamily="34" charset="-120"/>
                </a:rPr>
                <a:t>區</a:t>
              </a:r>
              <a:r>
                <a:rPr lang="en-US" altLang="zh-TW" sz="3969" b="1">
                  <a:latin typeface="微軟正黑體" panose="020B0604030504040204" pitchFamily="34" charset="-120"/>
                  <a:ea typeface="微軟正黑體" panose="020B0604030504040204" pitchFamily="34" charset="-120"/>
                </a:rPr>
                <a:t>-</a:t>
              </a:r>
              <a:r>
                <a:rPr lang="zh-TW" altLang="en-US" sz="3969" b="1">
                  <a:latin typeface="微軟正黑體" panose="020B0604030504040204" pitchFamily="34" charset="-120"/>
                  <a:ea typeface="微軟正黑體" panose="020B0604030504040204" pitchFamily="34" charset="-120"/>
                </a:rPr>
                <a:t>相關資訊</a:t>
              </a:r>
              <a:endParaRPr lang="zh-TW" altLang="en-US" sz="3969"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97425E5F-313D-4731-9714-F7DA59195986}"/>
                </a:ext>
              </a:extLst>
            </p:cNvPr>
            <p:cNvSpPr/>
            <p:nvPr/>
          </p:nvSpPr>
          <p:spPr>
            <a:xfrm>
              <a:off x="323528" y="0"/>
              <a:ext cx="95204" cy="578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796" dirty="0"/>
            </a:p>
          </p:txBody>
        </p:sp>
      </p:grpSp>
    </p:spTree>
    <p:extLst>
      <p:ext uri="{BB962C8B-B14F-4D97-AF65-F5344CB8AC3E}">
        <p14:creationId xmlns:p14="http://schemas.microsoft.com/office/powerpoint/2010/main" val="87763022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18217</TotalTime>
  <Words>2830</Words>
  <Application>Microsoft Office PowerPoint</Application>
  <PresentationFormat>自訂</PresentationFormat>
  <Paragraphs>349</Paragraphs>
  <Slides>41</Slides>
  <Notes>4</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41</vt:i4>
      </vt:variant>
    </vt:vector>
  </HeadingPairs>
  <TitlesOfParts>
    <vt:vector size="52" baseType="lpstr">
      <vt:lpstr>Adobe 繁黑體 Std B</vt:lpstr>
      <vt:lpstr>宋体</vt:lpstr>
      <vt:lpstr>微軟正黑體</vt:lpstr>
      <vt:lpstr>新細明體</vt:lpstr>
      <vt:lpstr>標楷體</vt:lpstr>
      <vt:lpstr>Arial</vt:lpstr>
      <vt:lpstr>Calibri</vt:lpstr>
      <vt:lpstr>Times New Roman</vt:lpstr>
      <vt:lpstr>Office 佈景主題</vt:lpstr>
      <vt:lpstr>1_自訂設計</vt:lpstr>
      <vt:lpstr>2_自訂設計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cad</dc:creator>
  <cp:lastModifiedBy>User</cp:lastModifiedBy>
  <cp:revision>2600</cp:revision>
  <cp:lastPrinted>2025-08-21T07:37:20Z</cp:lastPrinted>
  <dcterms:created xsi:type="dcterms:W3CDTF">2013-06-10T09:45:53Z</dcterms:created>
  <dcterms:modified xsi:type="dcterms:W3CDTF">2025-08-21T08:51:13Z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2762989</vt:lpwstr>
  </property>
  <property fmtid="{D5CDD505-2E9C-101B-9397-08002B2CF9AE}" pid="3" name="NXPowerLiteSettings">
    <vt:lpwstr>F7000400038000</vt:lpwstr>
  </property>
  <property fmtid="{D5CDD505-2E9C-101B-9397-08002B2CF9AE}" pid="4" name="NXPowerLiteVersion">
    <vt:lpwstr>S10.9.0</vt:lpwstr>
  </property>
</Properties>
</file>