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86" r:id="rId1"/>
  </p:sldMasterIdLst>
  <p:notesMasterIdLst>
    <p:notesMasterId r:id="rId22"/>
  </p:notesMasterIdLst>
  <p:sldIdLst>
    <p:sldId id="256" r:id="rId2"/>
    <p:sldId id="257" r:id="rId3"/>
    <p:sldId id="258" r:id="rId4"/>
    <p:sldId id="259" r:id="rId5"/>
    <p:sldId id="261" r:id="rId6"/>
    <p:sldId id="266" r:id="rId7"/>
    <p:sldId id="262" r:id="rId8"/>
    <p:sldId id="265" r:id="rId9"/>
    <p:sldId id="263" r:id="rId10"/>
    <p:sldId id="260" r:id="rId11"/>
    <p:sldId id="264" r:id="rId12"/>
    <p:sldId id="267" r:id="rId13"/>
    <p:sldId id="268" r:id="rId14"/>
    <p:sldId id="274" r:id="rId15"/>
    <p:sldId id="269" r:id="rId16"/>
    <p:sldId id="271" r:id="rId17"/>
    <p:sldId id="273" r:id="rId18"/>
    <p:sldId id="275" r:id="rId19"/>
    <p:sldId id="276" r:id="rId20"/>
    <p:sldId id="270" r:id="rId21"/>
  </p:sldIdLst>
  <p:sldSz cx="9144000" cy="6858000" type="screen4x3"/>
  <p:notesSz cx="9926638" cy="67976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B200D"/>
    <a:srgbClr val="6A1E18"/>
    <a:srgbClr val="6D3B1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中等深淺樣式 2 - 輔色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中等深淺樣式 2 - 輔色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中等深淺樣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E269D01E-BC32-4049-B463-5C60D7B0CCD2}" styleName="佈景主題樣式 2 - 輔色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852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1434" y="9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7" d="100"/>
          <a:sy n="77" d="100"/>
        </p:scale>
        <p:origin x="4002" y="12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00C1B31-BE0A-48CE-8173-4D6FB96C2ADB}" type="doc">
      <dgm:prSet loTypeId="urn:microsoft.com/office/officeart/2005/8/layout/vList3" loCatId="picture" qsTypeId="urn:microsoft.com/office/officeart/2005/8/quickstyle/simple1" qsCatId="simple" csTypeId="urn:microsoft.com/office/officeart/2005/8/colors/accent2_2" csCatId="accent2" phldr="1"/>
      <dgm:spPr/>
    </dgm:pt>
    <dgm:pt modelId="{2F0B11E1-0C43-4FC1-8E5F-D1482184C110}">
      <dgm:prSet phldrT="[文字]" custT="1"/>
      <dgm:spPr>
        <a:blipFill rotWithShape="0">
          <a:blip xmlns:r="http://schemas.openxmlformats.org/officeDocument/2006/relationships" r:embed="rId1"/>
          <a:tile tx="0" ty="0" sx="100000" sy="100000" flip="none" algn="tl"/>
        </a:blipFill>
      </dgm:spPr>
      <dgm:t>
        <a:bodyPr/>
        <a:lstStyle/>
        <a:p>
          <a:r>
            <a:rPr lang="zh-TW" altLang="en-US" sz="2600" dirty="0">
              <a:latin typeface="標楷體" panose="03000509000000000000" pitchFamily="65" charset="-120"/>
              <a:ea typeface="標楷體" panose="03000509000000000000" pitchFamily="65" charset="-120"/>
            </a:rPr>
            <a:t>「資本預算」定義</a:t>
          </a:r>
        </a:p>
      </dgm:t>
    </dgm:pt>
    <dgm:pt modelId="{45C29D2B-F0B4-4163-A78E-00D717B951B5}" type="parTrans" cxnId="{444B8868-BBDF-4DD4-ABDC-44AD8C55C676}">
      <dgm:prSet/>
      <dgm:spPr/>
      <dgm:t>
        <a:bodyPr/>
        <a:lstStyle/>
        <a:p>
          <a:endParaRPr lang="zh-TW" altLang="en-US"/>
        </a:p>
      </dgm:t>
    </dgm:pt>
    <dgm:pt modelId="{595214B2-D838-4AF4-B370-903FCDD1C7F3}" type="sibTrans" cxnId="{444B8868-BBDF-4DD4-ABDC-44AD8C55C676}">
      <dgm:prSet/>
      <dgm:spPr/>
      <dgm:t>
        <a:bodyPr/>
        <a:lstStyle/>
        <a:p>
          <a:endParaRPr lang="zh-TW" altLang="en-US"/>
        </a:p>
      </dgm:t>
    </dgm:pt>
    <dgm:pt modelId="{E04A049C-5492-4F64-8971-E4E6C22F9B04}">
      <dgm:prSet phldrT="[文字]" custT="1"/>
      <dgm:spPr>
        <a:blipFill rotWithShape="0">
          <a:blip xmlns:r="http://schemas.openxmlformats.org/officeDocument/2006/relationships" r:embed="rId1"/>
          <a:tile tx="0" ty="0" sx="100000" sy="100000" flip="none" algn="tl"/>
        </a:blipFill>
      </dgm:spPr>
      <dgm:t>
        <a:bodyPr/>
        <a:lstStyle/>
        <a:p>
          <a:r>
            <a:rPr lang="zh-TW" altLang="en-US" sz="2600" dirty="0">
              <a:latin typeface="標楷體" panose="03000509000000000000" pitchFamily="65" charset="-120"/>
              <a:ea typeface="標楷體" panose="03000509000000000000" pitchFamily="65" charset="-120"/>
            </a:rPr>
            <a:t>「資本預算」科目</a:t>
          </a:r>
        </a:p>
      </dgm:t>
    </dgm:pt>
    <dgm:pt modelId="{F58AA078-51D8-4BE4-9740-971EB141D9A9}" type="parTrans" cxnId="{2DA5AF2C-868A-4273-8491-67795E21845F}">
      <dgm:prSet/>
      <dgm:spPr/>
      <dgm:t>
        <a:bodyPr/>
        <a:lstStyle/>
        <a:p>
          <a:endParaRPr lang="zh-TW" altLang="en-US"/>
        </a:p>
      </dgm:t>
    </dgm:pt>
    <dgm:pt modelId="{1F41BA71-B830-4AC2-BC48-420B646BAD15}" type="sibTrans" cxnId="{2DA5AF2C-868A-4273-8491-67795E21845F}">
      <dgm:prSet/>
      <dgm:spPr/>
      <dgm:t>
        <a:bodyPr/>
        <a:lstStyle/>
        <a:p>
          <a:endParaRPr lang="zh-TW" altLang="en-US"/>
        </a:p>
      </dgm:t>
    </dgm:pt>
    <dgm:pt modelId="{78E9B3B4-9748-4ABC-BBD2-8861443E2BEF}">
      <dgm:prSet phldrT="[文字]" custT="1"/>
      <dgm:spPr>
        <a:blipFill rotWithShape="0">
          <a:blip xmlns:r="http://schemas.openxmlformats.org/officeDocument/2006/relationships" r:embed="rId1"/>
          <a:tile tx="0" ty="0" sx="100000" sy="100000" flip="none" algn="tl"/>
        </a:blipFill>
      </dgm:spPr>
      <dgm:t>
        <a:bodyPr/>
        <a:lstStyle/>
        <a:p>
          <a:r>
            <a:rPr lang="zh-TW" altLang="en-US" sz="2600" dirty="0">
              <a:latin typeface="標楷體" panose="03000509000000000000" pitchFamily="65" charset="-120"/>
              <a:ea typeface="標楷體" panose="03000509000000000000" pitchFamily="65" charset="-120"/>
            </a:rPr>
            <a:t>編列經費來源</a:t>
          </a:r>
        </a:p>
      </dgm:t>
    </dgm:pt>
    <dgm:pt modelId="{F839C2C5-2DA7-4E92-9115-F32678B737D8}" type="parTrans" cxnId="{8B30A03C-5E9D-45C4-B6C5-4BBDC61856A2}">
      <dgm:prSet/>
      <dgm:spPr/>
      <dgm:t>
        <a:bodyPr/>
        <a:lstStyle/>
        <a:p>
          <a:endParaRPr lang="zh-TW" altLang="en-US"/>
        </a:p>
      </dgm:t>
    </dgm:pt>
    <dgm:pt modelId="{8B153D11-EB67-4A58-952F-B7A597A25E33}" type="sibTrans" cxnId="{8B30A03C-5E9D-45C4-B6C5-4BBDC61856A2}">
      <dgm:prSet/>
      <dgm:spPr/>
      <dgm:t>
        <a:bodyPr/>
        <a:lstStyle/>
        <a:p>
          <a:endParaRPr lang="zh-TW" altLang="en-US"/>
        </a:p>
      </dgm:t>
    </dgm:pt>
    <dgm:pt modelId="{7FEEE991-9AE3-42FA-A61F-5A315D673E47}">
      <dgm:prSet phldrT="[文字]" custT="1"/>
      <dgm:spPr>
        <a:blipFill rotWithShape="0">
          <a:blip xmlns:r="http://schemas.openxmlformats.org/officeDocument/2006/relationships" r:embed="rId1"/>
          <a:tile tx="0" ty="0" sx="100000" sy="100000" flip="none" algn="tl"/>
        </a:blipFill>
      </dgm:spPr>
      <dgm:t>
        <a:bodyPr/>
        <a:lstStyle/>
        <a:p>
          <a:r>
            <a:rPr lang="zh-TW" altLang="en-US" sz="2600" dirty="0">
              <a:latin typeface="標楷體" panose="03000509000000000000" pitchFamily="65" charset="-120"/>
              <a:ea typeface="標楷體" panose="03000509000000000000" pitchFamily="65" charset="-120"/>
            </a:rPr>
            <a:t>執行注意事項</a:t>
          </a:r>
        </a:p>
      </dgm:t>
    </dgm:pt>
    <dgm:pt modelId="{6CCCA169-C53C-42D5-8DF0-2CB7CC3D2C23}" type="parTrans" cxnId="{61ED7535-75EA-4490-BC69-FD28AE33F3F0}">
      <dgm:prSet/>
      <dgm:spPr/>
      <dgm:t>
        <a:bodyPr/>
        <a:lstStyle/>
        <a:p>
          <a:endParaRPr lang="zh-TW" altLang="en-US"/>
        </a:p>
      </dgm:t>
    </dgm:pt>
    <dgm:pt modelId="{F081DEB7-C532-47A0-88F9-50E85C9BF512}" type="sibTrans" cxnId="{61ED7535-75EA-4490-BC69-FD28AE33F3F0}">
      <dgm:prSet/>
      <dgm:spPr/>
      <dgm:t>
        <a:bodyPr/>
        <a:lstStyle/>
        <a:p>
          <a:endParaRPr lang="zh-TW" altLang="en-US"/>
        </a:p>
      </dgm:t>
    </dgm:pt>
    <dgm:pt modelId="{CFFB51A6-75FF-4842-93EC-23DC93FA4A8F}">
      <dgm:prSet phldrT="[文字]" custT="1"/>
      <dgm:spPr>
        <a:blipFill rotWithShape="0">
          <a:blip xmlns:r="http://schemas.openxmlformats.org/officeDocument/2006/relationships" r:embed="rId1"/>
          <a:tile tx="0" ty="0" sx="100000" sy="100000" flip="none" algn="tl"/>
        </a:blipFill>
      </dgm:spPr>
      <dgm:t>
        <a:bodyPr/>
        <a:lstStyle/>
        <a:p>
          <a:r>
            <a:rPr lang="zh-TW" altLang="en-US" sz="2600" dirty="0">
              <a:latin typeface="標楷體" panose="03000509000000000000" pitchFamily="65" charset="-120"/>
              <a:ea typeface="標楷體" panose="03000509000000000000" pitchFamily="65" charset="-120"/>
            </a:rPr>
            <a:t>提編作業相關規定</a:t>
          </a:r>
        </a:p>
      </dgm:t>
    </dgm:pt>
    <dgm:pt modelId="{8F7DC4BB-2244-4EA8-B7C4-68A9ACA62D8E}" type="parTrans" cxnId="{9CEB9009-FC4A-43BA-84BA-87486D005B92}">
      <dgm:prSet/>
      <dgm:spPr/>
      <dgm:t>
        <a:bodyPr/>
        <a:lstStyle/>
        <a:p>
          <a:endParaRPr lang="zh-TW" altLang="en-US"/>
        </a:p>
      </dgm:t>
    </dgm:pt>
    <dgm:pt modelId="{57E0F84A-06EF-4470-9926-7C4302971AD8}" type="sibTrans" cxnId="{9CEB9009-FC4A-43BA-84BA-87486D005B92}">
      <dgm:prSet/>
      <dgm:spPr/>
      <dgm:t>
        <a:bodyPr/>
        <a:lstStyle/>
        <a:p>
          <a:endParaRPr lang="zh-TW" altLang="en-US"/>
        </a:p>
      </dgm:t>
    </dgm:pt>
    <dgm:pt modelId="{8434D712-1BDA-4F84-B921-5B938A362D3D}">
      <dgm:prSet phldrT="[文字]" custT="1"/>
      <dgm:spPr>
        <a:blipFill rotWithShape="0">
          <a:blip xmlns:r="http://schemas.openxmlformats.org/officeDocument/2006/relationships" r:embed="rId1"/>
          <a:tile tx="0" ty="0" sx="100000" sy="100000" flip="none" algn="tl"/>
        </a:blipFill>
      </dgm:spPr>
      <dgm:t>
        <a:bodyPr/>
        <a:lstStyle/>
        <a:p>
          <a:r>
            <a:rPr lang="zh-TW" altLang="en-US" sz="2600" dirty="0">
              <a:latin typeface="標楷體" panose="03000509000000000000" pitchFamily="65" charset="-120"/>
              <a:ea typeface="標楷體" panose="03000509000000000000" pitchFamily="65" charset="-120"/>
            </a:rPr>
            <a:t>編列注意事項</a:t>
          </a:r>
        </a:p>
      </dgm:t>
    </dgm:pt>
    <dgm:pt modelId="{D1E185E3-8A91-42DF-8DD1-0989143D6ACF}" type="parTrans" cxnId="{5009530C-F4F2-440C-AE65-0A3D876E99CA}">
      <dgm:prSet/>
      <dgm:spPr/>
      <dgm:t>
        <a:bodyPr/>
        <a:lstStyle/>
        <a:p>
          <a:endParaRPr lang="zh-TW" altLang="en-US"/>
        </a:p>
      </dgm:t>
    </dgm:pt>
    <dgm:pt modelId="{981CE789-2A8F-4925-A8ED-89BEC6EA4866}" type="sibTrans" cxnId="{5009530C-F4F2-440C-AE65-0A3D876E99CA}">
      <dgm:prSet/>
      <dgm:spPr/>
      <dgm:t>
        <a:bodyPr/>
        <a:lstStyle/>
        <a:p>
          <a:endParaRPr lang="zh-TW" altLang="en-US"/>
        </a:p>
      </dgm:t>
    </dgm:pt>
    <dgm:pt modelId="{383B218F-5159-4531-B82D-F7C3957BEB17}">
      <dgm:prSet phldrT="[文字]" custT="1"/>
      <dgm:spPr>
        <a:blipFill rotWithShape="0">
          <a:blip xmlns:r="http://schemas.openxmlformats.org/officeDocument/2006/relationships" r:embed="rId1"/>
          <a:tile tx="0" ty="0" sx="100000" sy="100000" flip="none" algn="tl"/>
        </a:blipFill>
      </dgm:spPr>
      <dgm:t>
        <a:bodyPr/>
        <a:lstStyle/>
        <a:p>
          <a:r>
            <a:rPr lang="zh-TW" altLang="en-US" sz="2600" dirty="0">
              <a:latin typeface="標楷體" panose="03000509000000000000" pitchFamily="65" charset="-120"/>
              <a:ea typeface="標楷體" panose="03000509000000000000" pitchFamily="65" charset="-120"/>
            </a:rPr>
            <a:t>作業期程</a:t>
          </a:r>
        </a:p>
      </dgm:t>
    </dgm:pt>
    <dgm:pt modelId="{DE7765D7-D7AE-4ED3-8215-D7743B70155D}" type="parTrans" cxnId="{15E9A053-1E0F-40C1-BB60-9F24226BA90F}">
      <dgm:prSet/>
      <dgm:spPr/>
      <dgm:t>
        <a:bodyPr/>
        <a:lstStyle/>
        <a:p>
          <a:endParaRPr lang="zh-TW" altLang="en-US"/>
        </a:p>
      </dgm:t>
    </dgm:pt>
    <dgm:pt modelId="{A05B0702-3E61-47DE-B176-E634C00D0766}" type="sibTrans" cxnId="{15E9A053-1E0F-40C1-BB60-9F24226BA90F}">
      <dgm:prSet/>
      <dgm:spPr/>
      <dgm:t>
        <a:bodyPr/>
        <a:lstStyle/>
        <a:p>
          <a:endParaRPr lang="zh-TW" altLang="en-US"/>
        </a:p>
      </dgm:t>
    </dgm:pt>
    <dgm:pt modelId="{82733C94-BEBA-402D-B2B5-15E0090C04D2}">
      <dgm:prSet phldrT="[文字]" custT="1"/>
      <dgm:spPr>
        <a:blipFill rotWithShape="0">
          <a:blip xmlns:r="http://schemas.openxmlformats.org/officeDocument/2006/relationships" r:embed="rId1"/>
          <a:tile tx="0" ty="0" sx="100000" sy="100000" flip="none" algn="tl"/>
        </a:blipFill>
      </dgm:spPr>
      <dgm:t>
        <a:bodyPr/>
        <a:lstStyle/>
        <a:p>
          <a:r>
            <a:rPr lang="zh-TW" altLang="en-US" sz="2600" dirty="0">
              <a:latin typeface="標楷體" panose="03000509000000000000" pitchFamily="65" charset="-120"/>
              <a:ea typeface="標楷體" panose="03000509000000000000" pitchFamily="65" charset="-120"/>
            </a:rPr>
            <a:t>各單位常見問題</a:t>
          </a:r>
          <a:r>
            <a:rPr lang="en-US" altLang="zh-TW" sz="2600" dirty="0">
              <a:latin typeface="標楷體" panose="03000509000000000000" pitchFamily="65" charset="-120"/>
              <a:ea typeface="標楷體" panose="03000509000000000000" pitchFamily="65" charset="-120"/>
            </a:rPr>
            <a:t> </a:t>
          </a:r>
          <a:endParaRPr lang="zh-TW" altLang="en-US" sz="2600" dirty="0"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D5EECE7C-46A1-4CE2-9AC7-F8B99CDFC981}" type="parTrans" cxnId="{36ADD301-BB6C-4D71-9C13-5471107C6EFE}">
      <dgm:prSet/>
      <dgm:spPr/>
      <dgm:t>
        <a:bodyPr/>
        <a:lstStyle/>
        <a:p>
          <a:endParaRPr lang="zh-TW" altLang="en-US"/>
        </a:p>
      </dgm:t>
    </dgm:pt>
    <dgm:pt modelId="{EC30A908-73B5-422C-A16D-59689F595FB5}" type="sibTrans" cxnId="{36ADD301-BB6C-4D71-9C13-5471107C6EFE}">
      <dgm:prSet/>
      <dgm:spPr/>
      <dgm:t>
        <a:bodyPr/>
        <a:lstStyle/>
        <a:p>
          <a:endParaRPr lang="zh-TW" altLang="en-US"/>
        </a:p>
      </dgm:t>
    </dgm:pt>
    <dgm:pt modelId="{7911C628-7602-488F-A425-E48B2D58A77B}">
      <dgm:prSet custT="1"/>
      <dgm:spPr>
        <a:blipFill rotWithShape="0">
          <a:blip xmlns:r="http://schemas.openxmlformats.org/officeDocument/2006/relationships" r:embed="rId1"/>
          <a:tile tx="0" ty="0" sx="100000" sy="100000" flip="none" algn="tl"/>
        </a:blipFill>
      </dgm:spPr>
      <dgm:t>
        <a:bodyPr/>
        <a:lstStyle/>
        <a:p>
          <a:r>
            <a:rPr lang="zh-TW" altLang="en-US" sz="2600" dirty="0">
              <a:latin typeface="標楷體" panose="03000509000000000000" pitchFamily="65" charset="-120"/>
              <a:ea typeface="標楷體" panose="03000509000000000000" pitchFamily="65" charset="-120"/>
            </a:rPr>
            <a:t>系統操作說明</a:t>
          </a:r>
        </a:p>
      </dgm:t>
    </dgm:pt>
    <dgm:pt modelId="{10779811-C5EE-4BFF-83F0-C5704CCDA87F}" type="parTrans" cxnId="{A67B3115-5D3B-4128-8981-3F8BA2BCA8CE}">
      <dgm:prSet/>
      <dgm:spPr/>
      <dgm:t>
        <a:bodyPr/>
        <a:lstStyle/>
        <a:p>
          <a:endParaRPr lang="zh-TW" altLang="en-US"/>
        </a:p>
      </dgm:t>
    </dgm:pt>
    <dgm:pt modelId="{02A06D71-5BE4-40AA-A3A1-277E3669C564}" type="sibTrans" cxnId="{A67B3115-5D3B-4128-8981-3F8BA2BCA8CE}">
      <dgm:prSet/>
      <dgm:spPr/>
      <dgm:t>
        <a:bodyPr/>
        <a:lstStyle/>
        <a:p>
          <a:endParaRPr lang="zh-TW" altLang="en-US"/>
        </a:p>
      </dgm:t>
    </dgm:pt>
    <dgm:pt modelId="{4F56DECB-5F44-4788-9D0A-5DCDC2BB489C}">
      <dgm:prSet custT="1"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zh-TW" altLang="en-US" sz="2600" b="1" dirty="0">
              <a:solidFill>
                <a:srgbClr val="FFFF00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重點事項再提醒</a:t>
          </a:r>
        </a:p>
      </dgm:t>
    </dgm:pt>
    <dgm:pt modelId="{6A28A939-A7A9-495D-A776-2FEAE10548C9}" type="parTrans" cxnId="{CE48DEC2-08AE-4758-A617-9F3423C60DA1}">
      <dgm:prSet/>
      <dgm:spPr/>
      <dgm:t>
        <a:bodyPr/>
        <a:lstStyle/>
        <a:p>
          <a:endParaRPr lang="zh-TW" altLang="en-US"/>
        </a:p>
      </dgm:t>
    </dgm:pt>
    <dgm:pt modelId="{03A83D29-BB20-4F7D-9532-26BA57451265}" type="sibTrans" cxnId="{CE48DEC2-08AE-4758-A617-9F3423C60DA1}">
      <dgm:prSet/>
      <dgm:spPr/>
      <dgm:t>
        <a:bodyPr/>
        <a:lstStyle/>
        <a:p>
          <a:endParaRPr lang="zh-TW" altLang="en-US"/>
        </a:p>
      </dgm:t>
    </dgm:pt>
    <dgm:pt modelId="{58FA4DC2-8E8C-4A4B-9BEF-7012AF7E0428}" type="pres">
      <dgm:prSet presAssocID="{200C1B31-BE0A-48CE-8173-4D6FB96C2ADB}" presName="linearFlow" presStyleCnt="0">
        <dgm:presLayoutVars>
          <dgm:dir/>
          <dgm:resizeHandles val="exact"/>
        </dgm:presLayoutVars>
      </dgm:prSet>
      <dgm:spPr/>
    </dgm:pt>
    <dgm:pt modelId="{444953E4-DB50-4DA6-A09C-57BF5A8ACE11}" type="pres">
      <dgm:prSet presAssocID="{2F0B11E1-0C43-4FC1-8E5F-D1482184C110}" presName="composite" presStyleCnt="0"/>
      <dgm:spPr/>
    </dgm:pt>
    <dgm:pt modelId="{2F939045-578F-4E24-ACF0-2182177E8EDF}" type="pres">
      <dgm:prSet presAssocID="{2F0B11E1-0C43-4FC1-8E5F-D1482184C110}" presName="imgShp" presStyleLbl="fgImgPlace1" presStyleIdx="0" presStyleCnt="10"/>
      <dgm:spPr>
        <a:solidFill>
          <a:schemeClr val="accent4">
            <a:lumMod val="60000"/>
            <a:lumOff val="40000"/>
          </a:schemeClr>
        </a:solidFill>
        <a:ln>
          <a:solidFill>
            <a:schemeClr val="accent2">
              <a:lumMod val="50000"/>
            </a:schemeClr>
          </a:solidFill>
        </a:ln>
      </dgm:spPr>
    </dgm:pt>
    <dgm:pt modelId="{9CD69CBF-EA1F-4DB6-9835-1284E9B9BC08}" type="pres">
      <dgm:prSet presAssocID="{2F0B11E1-0C43-4FC1-8E5F-D1482184C110}" presName="txShp" presStyleLbl="node1" presStyleIdx="0" presStyleCnt="10" custScaleY="147908" custLinFactNeighborX="66">
        <dgm:presLayoutVars>
          <dgm:bulletEnabled val="1"/>
        </dgm:presLayoutVars>
      </dgm:prSet>
      <dgm:spPr/>
    </dgm:pt>
    <dgm:pt modelId="{769F01E1-8E7E-4A51-9222-6484DDBBB023}" type="pres">
      <dgm:prSet presAssocID="{595214B2-D838-4AF4-B370-903FCDD1C7F3}" presName="spacing" presStyleCnt="0"/>
      <dgm:spPr/>
    </dgm:pt>
    <dgm:pt modelId="{1BD90F8D-0303-4F4C-B382-AA50554EF3B6}" type="pres">
      <dgm:prSet presAssocID="{E04A049C-5492-4F64-8971-E4E6C22F9B04}" presName="composite" presStyleCnt="0"/>
      <dgm:spPr/>
    </dgm:pt>
    <dgm:pt modelId="{2F8014D3-AB06-41EB-A7B5-7A81BC4155DC}" type="pres">
      <dgm:prSet presAssocID="{E04A049C-5492-4F64-8971-E4E6C22F9B04}" presName="imgShp" presStyleLbl="fgImgPlace1" presStyleIdx="1" presStyleCnt="10"/>
      <dgm:spPr>
        <a:solidFill>
          <a:schemeClr val="accent4">
            <a:lumMod val="60000"/>
            <a:lumOff val="40000"/>
          </a:schemeClr>
        </a:solidFill>
        <a:ln>
          <a:solidFill>
            <a:schemeClr val="accent2">
              <a:lumMod val="50000"/>
            </a:schemeClr>
          </a:solidFill>
        </a:ln>
      </dgm:spPr>
    </dgm:pt>
    <dgm:pt modelId="{A3E312F9-0661-486B-BDFA-0A31C7622706}" type="pres">
      <dgm:prSet presAssocID="{E04A049C-5492-4F64-8971-E4E6C22F9B04}" presName="txShp" presStyleLbl="node1" presStyleIdx="1" presStyleCnt="10">
        <dgm:presLayoutVars>
          <dgm:bulletEnabled val="1"/>
        </dgm:presLayoutVars>
      </dgm:prSet>
      <dgm:spPr/>
    </dgm:pt>
    <dgm:pt modelId="{BA362E59-1C61-4966-A511-B41A726F6059}" type="pres">
      <dgm:prSet presAssocID="{1F41BA71-B830-4AC2-BC48-420B646BAD15}" presName="spacing" presStyleCnt="0"/>
      <dgm:spPr/>
    </dgm:pt>
    <dgm:pt modelId="{526C606D-21A8-4F0B-AAC6-FB4E4B0C1541}" type="pres">
      <dgm:prSet presAssocID="{78E9B3B4-9748-4ABC-BBD2-8861443E2BEF}" presName="composite" presStyleCnt="0"/>
      <dgm:spPr/>
    </dgm:pt>
    <dgm:pt modelId="{BDB8EB92-41F7-4401-B14F-6FA2EFF8BB77}" type="pres">
      <dgm:prSet presAssocID="{78E9B3B4-9748-4ABC-BBD2-8861443E2BEF}" presName="imgShp" presStyleLbl="fgImgPlace1" presStyleIdx="2" presStyleCnt="10">
        <dgm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dgm:style>
      </dgm:prSet>
      <dgm:spPr>
        <a:solidFill>
          <a:schemeClr val="accent4">
            <a:lumMod val="60000"/>
            <a:lumOff val="40000"/>
          </a:schemeClr>
        </a:solidFill>
        <a:ln>
          <a:solidFill>
            <a:schemeClr val="accent2">
              <a:lumMod val="50000"/>
            </a:schemeClr>
          </a:solidFill>
        </a:ln>
      </dgm:spPr>
    </dgm:pt>
    <dgm:pt modelId="{F9A5ED3C-8153-464C-959A-BC4836301A05}" type="pres">
      <dgm:prSet presAssocID="{78E9B3B4-9748-4ABC-BBD2-8861443E2BEF}" presName="txShp" presStyleLbl="node1" presStyleIdx="2" presStyleCnt="10">
        <dgm:presLayoutVars>
          <dgm:bulletEnabled val="1"/>
        </dgm:presLayoutVars>
      </dgm:prSet>
      <dgm:spPr/>
    </dgm:pt>
    <dgm:pt modelId="{EF18167F-EDCA-4FA9-A795-591C92E0A8CA}" type="pres">
      <dgm:prSet presAssocID="{8B153D11-EB67-4A58-952F-B7A597A25E33}" presName="spacing" presStyleCnt="0"/>
      <dgm:spPr/>
    </dgm:pt>
    <dgm:pt modelId="{331CCDA3-C4FE-4A2B-8E7B-5AB097946CE7}" type="pres">
      <dgm:prSet presAssocID="{CFFB51A6-75FF-4842-93EC-23DC93FA4A8F}" presName="composite" presStyleCnt="0"/>
      <dgm:spPr/>
    </dgm:pt>
    <dgm:pt modelId="{16BC4922-BFE5-4C06-AA7B-2559030AA809}" type="pres">
      <dgm:prSet presAssocID="{CFFB51A6-75FF-4842-93EC-23DC93FA4A8F}" presName="imgShp" presStyleLbl="fgImgPlace1" presStyleIdx="3" presStyleCnt="10"/>
      <dgm:spPr>
        <a:solidFill>
          <a:schemeClr val="accent4">
            <a:lumMod val="60000"/>
            <a:lumOff val="40000"/>
          </a:schemeClr>
        </a:solidFill>
        <a:ln>
          <a:solidFill>
            <a:schemeClr val="accent2">
              <a:lumMod val="50000"/>
            </a:schemeClr>
          </a:solidFill>
        </a:ln>
      </dgm:spPr>
    </dgm:pt>
    <dgm:pt modelId="{1E81ADAA-5053-4DC7-A6DE-DAB52E8F2719}" type="pres">
      <dgm:prSet presAssocID="{CFFB51A6-75FF-4842-93EC-23DC93FA4A8F}" presName="txShp" presStyleLbl="node1" presStyleIdx="3" presStyleCnt="10">
        <dgm:presLayoutVars>
          <dgm:bulletEnabled val="1"/>
        </dgm:presLayoutVars>
      </dgm:prSet>
      <dgm:spPr/>
    </dgm:pt>
    <dgm:pt modelId="{B04E7F52-D397-430C-AC50-44846A1B7F94}" type="pres">
      <dgm:prSet presAssocID="{57E0F84A-06EF-4470-9926-7C4302971AD8}" presName="spacing" presStyleCnt="0"/>
      <dgm:spPr/>
    </dgm:pt>
    <dgm:pt modelId="{6FD76DD5-B66C-480F-85E7-A15DC4E00147}" type="pres">
      <dgm:prSet presAssocID="{8434D712-1BDA-4F84-B921-5B938A362D3D}" presName="composite" presStyleCnt="0"/>
      <dgm:spPr/>
    </dgm:pt>
    <dgm:pt modelId="{25CF95BD-C06E-44D3-B8FD-8131CF366A74}" type="pres">
      <dgm:prSet presAssocID="{8434D712-1BDA-4F84-B921-5B938A362D3D}" presName="imgShp" presStyleLbl="fgImgPlace1" presStyleIdx="4" presStyleCnt="10"/>
      <dgm:spPr>
        <a:solidFill>
          <a:schemeClr val="accent4">
            <a:lumMod val="60000"/>
            <a:lumOff val="40000"/>
          </a:schemeClr>
        </a:solidFill>
        <a:ln>
          <a:solidFill>
            <a:schemeClr val="accent2">
              <a:lumMod val="50000"/>
            </a:schemeClr>
          </a:solidFill>
        </a:ln>
      </dgm:spPr>
    </dgm:pt>
    <dgm:pt modelId="{FF5761E6-FBA5-4FDA-9C9A-12108B5E1458}" type="pres">
      <dgm:prSet presAssocID="{8434D712-1BDA-4F84-B921-5B938A362D3D}" presName="txShp" presStyleLbl="node1" presStyleIdx="4" presStyleCnt="10">
        <dgm:presLayoutVars>
          <dgm:bulletEnabled val="1"/>
        </dgm:presLayoutVars>
      </dgm:prSet>
      <dgm:spPr/>
    </dgm:pt>
    <dgm:pt modelId="{95F14F17-1A27-41AD-83ED-F752E13CA13F}" type="pres">
      <dgm:prSet presAssocID="{981CE789-2A8F-4925-A8ED-89BEC6EA4866}" presName="spacing" presStyleCnt="0"/>
      <dgm:spPr/>
    </dgm:pt>
    <dgm:pt modelId="{ECB50582-2C7B-4CE3-B2AC-48A9CFC2A025}" type="pres">
      <dgm:prSet presAssocID="{383B218F-5159-4531-B82D-F7C3957BEB17}" presName="composite" presStyleCnt="0"/>
      <dgm:spPr/>
    </dgm:pt>
    <dgm:pt modelId="{F5B63DFF-3EB8-4807-A5F0-FBA6A0F71E81}" type="pres">
      <dgm:prSet presAssocID="{383B218F-5159-4531-B82D-F7C3957BEB17}" presName="imgShp" presStyleLbl="fgImgPlace1" presStyleIdx="5" presStyleCnt="10"/>
      <dgm:spPr>
        <a:solidFill>
          <a:schemeClr val="accent4">
            <a:lumMod val="60000"/>
            <a:lumOff val="40000"/>
          </a:schemeClr>
        </a:solidFill>
        <a:ln>
          <a:solidFill>
            <a:schemeClr val="tx1"/>
          </a:solidFill>
        </a:ln>
      </dgm:spPr>
    </dgm:pt>
    <dgm:pt modelId="{BE4FAF83-CE17-4EAF-821C-0580104B9427}" type="pres">
      <dgm:prSet presAssocID="{383B218F-5159-4531-B82D-F7C3957BEB17}" presName="txShp" presStyleLbl="node1" presStyleIdx="5" presStyleCnt="10">
        <dgm:presLayoutVars>
          <dgm:bulletEnabled val="1"/>
        </dgm:presLayoutVars>
      </dgm:prSet>
      <dgm:spPr/>
    </dgm:pt>
    <dgm:pt modelId="{7CBC417C-34D3-424B-B0B0-405B312C755F}" type="pres">
      <dgm:prSet presAssocID="{A05B0702-3E61-47DE-B176-E634C00D0766}" presName="spacing" presStyleCnt="0"/>
      <dgm:spPr/>
    </dgm:pt>
    <dgm:pt modelId="{5367AA96-63FC-45A7-BEF8-08B6717D5F37}" type="pres">
      <dgm:prSet presAssocID="{82733C94-BEBA-402D-B2B5-15E0090C04D2}" presName="composite" presStyleCnt="0"/>
      <dgm:spPr/>
    </dgm:pt>
    <dgm:pt modelId="{DE4E35F7-F18C-414E-A98A-3DAFFBFF64F4}" type="pres">
      <dgm:prSet presAssocID="{82733C94-BEBA-402D-B2B5-15E0090C04D2}" presName="imgShp" presStyleLbl="fgImgPlace1" presStyleIdx="6" presStyleCnt="10"/>
      <dgm:spPr>
        <a:solidFill>
          <a:schemeClr val="accent4">
            <a:lumMod val="60000"/>
            <a:lumOff val="40000"/>
          </a:schemeClr>
        </a:solidFill>
        <a:ln>
          <a:solidFill>
            <a:schemeClr val="tx1"/>
          </a:solidFill>
        </a:ln>
      </dgm:spPr>
    </dgm:pt>
    <dgm:pt modelId="{AE3B074B-5D35-4B88-8FBD-C7DE30C5EE00}" type="pres">
      <dgm:prSet presAssocID="{82733C94-BEBA-402D-B2B5-15E0090C04D2}" presName="txShp" presStyleLbl="node1" presStyleIdx="6" presStyleCnt="10">
        <dgm:presLayoutVars>
          <dgm:bulletEnabled val="1"/>
        </dgm:presLayoutVars>
      </dgm:prSet>
      <dgm:spPr/>
    </dgm:pt>
    <dgm:pt modelId="{7018B198-9769-46D8-8DB3-AB853A330D6F}" type="pres">
      <dgm:prSet presAssocID="{EC30A908-73B5-422C-A16D-59689F595FB5}" presName="spacing" presStyleCnt="0"/>
      <dgm:spPr/>
    </dgm:pt>
    <dgm:pt modelId="{7FFB41C7-0104-46BF-84D9-76D0DB8F4A8F}" type="pres">
      <dgm:prSet presAssocID="{7FEEE991-9AE3-42FA-A61F-5A315D673E47}" presName="composite" presStyleCnt="0"/>
      <dgm:spPr/>
    </dgm:pt>
    <dgm:pt modelId="{A2D4DFC8-B6A4-49AA-A7AF-045E2B1B2BA2}" type="pres">
      <dgm:prSet presAssocID="{7FEEE991-9AE3-42FA-A61F-5A315D673E47}" presName="imgShp" presStyleLbl="fgImgPlace1" presStyleIdx="7" presStyleCnt="10"/>
      <dgm:spPr>
        <a:solidFill>
          <a:schemeClr val="accent4">
            <a:lumMod val="60000"/>
            <a:lumOff val="40000"/>
          </a:schemeClr>
        </a:solidFill>
        <a:ln>
          <a:solidFill>
            <a:schemeClr val="accent2">
              <a:lumMod val="50000"/>
            </a:schemeClr>
          </a:solidFill>
        </a:ln>
      </dgm:spPr>
    </dgm:pt>
    <dgm:pt modelId="{622BE51E-159B-4DB5-BCFD-70A48DF79989}" type="pres">
      <dgm:prSet presAssocID="{7FEEE991-9AE3-42FA-A61F-5A315D673E47}" presName="txShp" presStyleLbl="node1" presStyleIdx="7" presStyleCnt="10">
        <dgm:presLayoutVars>
          <dgm:bulletEnabled val="1"/>
        </dgm:presLayoutVars>
      </dgm:prSet>
      <dgm:spPr/>
    </dgm:pt>
    <dgm:pt modelId="{325DA236-FBDA-4CD0-8A6C-4ABE35F79728}" type="pres">
      <dgm:prSet presAssocID="{F081DEB7-C532-47A0-88F9-50E85C9BF512}" presName="spacing" presStyleCnt="0"/>
      <dgm:spPr/>
    </dgm:pt>
    <dgm:pt modelId="{11FAA4A9-28C3-477B-80D5-05C0F55D8B04}" type="pres">
      <dgm:prSet presAssocID="{7911C628-7602-488F-A425-E48B2D58A77B}" presName="composite" presStyleCnt="0"/>
      <dgm:spPr/>
    </dgm:pt>
    <dgm:pt modelId="{DFDADEE8-4327-43A6-8C5D-EBA9160FEDE7}" type="pres">
      <dgm:prSet presAssocID="{7911C628-7602-488F-A425-E48B2D58A77B}" presName="imgShp" presStyleLbl="fgImgPlace1" presStyleIdx="8" presStyleCnt="10"/>
      <dgm:spPr>
        <a:solidFill>
          <a:schemeClr val="accent4">
            <a:lumMod val="60000"/>
            <a:lumOff val="40000"/>
          </a:schemeClr>
        </a:solidFill>
        <a:ln>
          <a:solidFill>
            <a:schemeClr val="tx1"/>
          </a:solidFill>
        </a:ln>
      </dgm:spPr>
    </dgm:pt>
    <dgm:pt modelId="{CD61EEFE-568A-46A7-BF98-DB961EBC778C}" type="pres">
      <dgm:prSet presAssocID="{7911C628-7602-488F-A425-E48B2D58A77B}" presName="txShp" presStyleLbl="node1" presStyleIdx="8" presStyleCnt="10">
        <dgm:presLayoutVars>
          <dgm:bulletEnabled val="1"/>
        </dgm:presLayoutVars>
      </dgm:prSet>
      <dgm:spPr/>
    </dgm:pt>
    <dgm:pt modelId="{5CBD08D5-36D3-4516-BB1C-7E94376E0FD8}" type="pres">
      <dgm:prSet presAssocID="{02A06D71-5BE4-40AA-A3A1-277E3669C564}" presName="spacing" presStyleCnt="0"/>
      <dgm:spPr/>
    </dgm:pt>
    <dgm:pt modelId="{AA943525-BDAA-4668-B7D0-AE94713C1B09}" type="pres">
      <dgm:prSet presAssocID="{4F56DECB-5F44-4788-9D0A-5DCDC2BB489C}" presName="composite" presStyleCnt="0"/>
      <dgm:spPr/>
    </dgm:pt>
    <dgm:pt modelId="{04EABFB8-93A1-459C-B2E6-D8C0C461589E}" type="pres">
      <dgm:prSet presAssocID="{4F56DECB-5F44-4788-9D0A-5DCDC2BB489C}" presName="imgShp" presStyleLbl="fgImgPlace1" presStyleIdx="9" presStyleCnt="10"/>
      <dgm:spPr>
        <a:solidFill>
          <a:schemeClr val="accent2">
            <a:lumMod val="50000"/>
          </a:schemeClr>
        </a:solidFill>
      </dgm:spPr>
    </dgm:pt>
    <dgm:pt modelId="{E8A80058-C3B7-4048-9C6A-62C142408F28}" type="pres">
      <dgm:prSet presAssocID="{4F56DECB-5F44-4788-9D0A-5DCDC2BB489C}" presName="txShp" presStyleLbl="node1" presStyleIdx="9" presStyleCnt="10">
        <dgm:presLayoutVars>
          <dgm:bulletEnabled val="1"/>
        </dgm:presLayoutVars>
      </dgm:prSet>
      <dgm:spPr/>
    </dgm:pt>
  </dgm:ptLst>
  <dgm:cxnLst>
    <dgm:cxn modelId="{36ADD301-BB6C-4D71-9C13-5471107C6EFE}" srcId="{200C1B31-BE0A-48CE-8173-4D6FB96C2ADB}" destId="{82733C94-BEBA-402D-B2B5-15E0090C04D2}" srcOrd="6" destOrd="0" parTransId="{D5EECE7C-46A1-4CE2-9AC7-F8B99CDFC981}" sibTransId="{EC30A908-73B5-422C-A16D-59689F595FB5}"/>
    <dgm:cxn modelId="{9CEB9009-FC4A-43BA-84BA-87486D005B92}" srcId="{200C1B31-BE0A-48CE-8173-4D6FB96C2ADB}" destId="{CFFB51A6-75FF-4842-93EC-23DC93FA4A8F}" srcOrd="3" destOrd="0" parTransId="{8F7DC4BB-2244-4EA8-B7C4-68A9ACA62D8E}" sibTransId="{57E0F84A-06EF-4470-9926-7C4302971AD8}"/>
    <dgm:cxn modelId="{5009530C-F4F2-440C-AE65-0A3D876E99CA}" srcId="{200C1B31-BE0A-48CE-8173-4D6FB96C2ADB}" destId="{8434D712-1BDA-4F84-B921-5B938A362D3D}" srcOrd="4" destOrd="0" parTransId="{D1E185E3-8A91-42DF-8DD1-0989143D6ACF}" sibTransId="{981CE789-2A8F-4925-A8ED-89BEC6EA4866}"/>
    <dgm:cxn modelId="{A67B3115-5D3B-4128-8981-3F8BA2BCA8CE}" srcId="{200C1B31-BE0A-48CE-8173-4D6FB96C2ADB}" destId="{7911C628-7602-488F-A425-E48B2D58A77B}" srcOrd="8" destOrd="0" parTransId="{10779811-C5EE-4BFF-83F0-C5704CCDA87F}" sibTransId="{02A06D71-5BE4-40AA-A3A1-277E3669C564}"/>
    <dgm:cxn modelId="{9B95DC22-60BF-4018-971A-2B0D7CC9B0BE}" type="presOf" srcId="{8434D712-1BDA-4F84-B921-5B938A362D3D}" destId="{FF5761E6-FBA5-4FDA-9C9A-12108B5E1458}" srcOrd="0" destOrd="0" presId="urn:microsoft.com/office/officeart/2005/8/layout/vList3"/>
    <dgm:cxn modelId="{2DA5AF2C-868A-4273-8491-67795E21845F}" srcId="{200C1B31-BE0A-48CE-8173-4D6FB96C2ADB}" destId="{E04A049C-5492-4F64-8971-E4E6C22F9B04}" srcOrd="1" destOrd="0" parTransId="{F58AA078-51D8-4BE4-9740-971EB141D9A9}" sibTransId="{1F41BA71-B830-4AC2-BC48-420B646BAD15}"/>
    <dgm:cxn modelId="{61ED7535-75EA-4490-BC69-FD28AE33F3F0}" srcId="{200C1B31-BE0A-48CE-8173-4D6FB96C2ADB}" destId="{7FEEE991-9AE3-42FA-A61F-5A315D673E47}" srcOrd="7" destOrd="0" parTransId="{6CCCA169-C53C-42D5-8DF0-2CB7CC3D2C23}" sibTransId="{F081DEB7-C532-47A0-88F9-50E85C9BF512}"/>
    <dgm:cxn modelId="{8B30A03C-5E9D-45C4-B6C5-4BBDC61856A2}" srcId="{200C1B31-BE0A-48CE-8173-4D6FB96C2ADB}" destId="{78E9B3B4-9748-4ABC-BBD2-8861443E2BEF}" srcOrd="2" destOrd="0" parTransId="{F839C2C5-2DA7-4E92-9115-F32678B737D8}" sibTransId="{8B153D11-EB67-4A58-952F-B7A597A25E33}"/>
    <dgm:cxn modelId="{88010D63-BEBE-4582-9058-DFF7A94D3422}" type="presOf" srcId="{383B218F-5159-4531-B82D-F7C3957BEB17}" destId="{BE4FAF83-CE17-4EAF-821C-0580104B9427}" srcOrd="0" destOrd="0" presId="urn:microsoft.com/office/officeart/2005/8/layout/vList3"/>
    <dgm:cxn modelId="{444B8868-BBDF-4DD4-ABDC-44AD8C55C676}" srcId="{200C1B31-BE0A-48CE-8173-4D6FB96C2ADB}" destId="{2F0B11E1-0C43-4FC1-8E5F-D1482184C110}" srcOrd="0" destOrd="0" parTransId="{45C29D2B-F0B4-4163-A78E-00D717B951B5}" sibTransId="{595214B2-D838-4AF4-B370-903FCDD1C7F3}"/>
    <dgm:cxn modelId="{2280EB4F-FADF-46A5-9880-367116CEA9D8}" type="presOf" srcId="{7FEEE991-9AE3-42FA-A61F-5A315D673E47}" destId="{622BE51E-159B-4DB5-BCFD-70A48DF79989}" srcOrd="0" destOrd="0" presId="urn:microsoft.com/office/officeart/2005/8/layout/vList3"/>
    <dgm:cxn modelId="{15E9A053-1E0F-40C1-BB60-9F24226BA90F}" srcId="{200C1B31-BE0A-48CE-8173-4D6FB96C2ADB}" destId="{383B218F-5159-4531-B82D-F7C3957BEB17}" srcOrd="5" destOrd="0" parTransId="{DE7765D7-D7AE-4ED3-8215-D7743B70155D}" sibTransId="{A05B0702-3E61-47DE-B176-E634C00D0766}"/>
    <dgm:cxn modelId="{21C02155-BEBD-4796-A3E1-A4B69600CA19}" type="presOf" srcId="{2F0B11E1-0C43-4FC1-8E5F-D1482184C110}" destId="{9CD69CBF-EA1F-4DB6-9835-1284E9B9BC08}" srcOrd="0" destOrd="0" presId="urn:microsoft.com/office/officeart/2005/8/layout/vList3"/>
    <dgm:cxn modelId="{C5A7DE77-9944-4063-B5EB-B0C8ECCDED20}" type="presOf" srcId="{7911C628-7602-488F-A425-E48B2D58A77B}" destId="{CD61EEFE-568A-46A7-BF98-DB961EBC778C}" srcOrd="0" destOrd="0" presId="urn:microsoft.com/office/officeart/2005/8/layout/vList3"/>
    <dgm:cxn modelId="{C6C48091-0FD1-420A-8C4F-3316EDC39697}" type="presOf" srcId="{CFFB51A6-75FF-4842-93EC-23DC93FA4A8F}" destId="{1E81ADAA-5053-4DC7-A6DE-DAB52E8F2719}" srcOrd="0" destOrd="0" presId="urn:microsoft.com/office/officeart/2005/8/layout/vList3"/>
    <dgm:cxn modelId="{9E2ACEA8-D58E-4F42-9B04-7BDCC604C75A}" type="presOf" srcId="{78E9B3B4-9748-4ABC-BBD2-8861443E2BEF}" destId="{F9A5ED3C-8153-464C-959A-BC4836301A05}" srcOrd="0" destOrd="0" presId="urn:microsoft.com/office/officeart/2005/8/layout/vList3"/>
    <dgm:cxn modelId="{CE48DEC2-08AE-4758-A617-9F3423C60DA1}" srcId="{200C1B31-BE0A-48CE-8173-4D6FB96C2ADB}" destId="{4F56DECB-5F44-4788-9D0A-5DCDC2BB489C}" srcOrd="9" destOrd="0" parTransId="{6A28A939-A7A9-495D-A776-2FEAE10548C9}" sibTransId="{03A83D29-BB20-4F7D-9532-26BA57451265}"/>
    <dgm:cxn modelId="{9BC663C7-F674-4F76-8AB8-647909F6C1C4}" type="presOf" srcId="{E04A049C-5492-4F64-8971-E4E6C22F9B04}" destId="{A3E312F9-0661-486B-BDFA-0A31C7622706}" srcOrd="0" destOrd="0" presId="urn:microsoft.com/office/officeart/2005/8/layout/vList3"/>
    <dgm:cxn modelId="{DEE330CB-74D7-4C02-A8C7-4BD4491CF5A5}" type="presOf" srcId="{200C1B31-BE0A-48CE-8173-4D6FB96C2ADB}" destId="{58FA4DC2-8E8C-4A4B-9BEF-7012AF7E0428}" srcOrd="0" destOrd="0" presId="urn:microsoft.com/office/officeart/2005/8/layout/vList3"/>
    <dgm:cxn modelId="{A55468D3-18E6-440D-83EE-E0094A7751D1}" type="presOf" srcId="{4F56DECB-5F44-4788-9D0A-5DCDC2BB489C}" destId="{E8A80058-C3B7-4048-9C6A-62C142408F28}" srcOrd="0" destOrd="0" presId="urn:microsoft.com/office/officeart/2005/8/layout/vList3"/>
    <dgm:cxn modelId="{454280E6-EB97-424D-92E1-B588ED13AE34}" type="presOf" srcId="{82733C94-BEBA-402D-B2B5-15E0090C04D2}" destId="{AE3B074B-5D35-4B88-8FBD-C7DE30C5EE00}" srcOrd="0" destOrd="0" presId="urn:microsoft.com/office/officeart/2005/8/layout/vList3"/>
    <dgm:cxn modelId="{6C7D9712-5E40-4BFB-AD7F-17EC5B9A1E31}" type="presParOf" srcId="{58FA4DC2-8E8C-4A4B-9BEF-7012AF7E0428}" destId="{444953E4-DB50-4DA6-A09C-57BF5A8ACE11}" srcOrd="0" destOrd="0" presId="urn:microsoft.com/office/officeart/2005/8/layout/vList3"/>
    <dgm:cxn modelId="{56E7A588-6D9C-4D97-B076-56956B4951EC}" type="presParOf" srcId="{444953E4-DB50-4DA6-A09C-57BF5A8ACE11}" destId="{2F939045-578F-4E24-ACF0-2182177E8EDF}" srcOrd="0" destOrd="0" presId="urn:microsoft.com/office/officeart/2005/8/layout/vList3"/>
    <dgm:cxn modelId="{F031FEC8-B9D4-4E07-B826-6C990C5A16AA}" type="presParOf" srcId="{444953E4-DB50-4DA6-A09C-57BF5A8ACE11}" destId="{9CD69CBF-EA1F-4DB6-9835-1284E9B9BC08}" srcOrd="1" destOrd="0" presId="urn:microsoft.com/office/officeart/2005/8/layout/vList3"/>
    <dgm:cxn modelId="{77A93BFD-776F-4C74-94CC-4D89D6A4D133}" type="presParOf" srcId="{58FA4DC2-8E8C-4A4B-9BEF-7012AF7E0428}" destId="{769F01E1-8E7E-4A51-9222-6484DDBBB023}" srcOrd="1" destOrd="0" presId="urn:microsoft.com/office/officeart/2005/8/layout/vList3"/>
    <dgm:cxn modelId="{D2561B40-0FC0-4D1A-8361-53A907A6EC68}" type="presParOf" srcId="{58FA4DC2-8E8C-4A4B-9BEF-7012AF7E0428}" destId="{1BD90F8D-0303-4F4C-B382-AA50554EF3B6}" srcOrd="2" destOrd="0" presId="urn:microsoft.com/office/officeart/2005/8/layout/vList3"/>
    <dgm:cxn modelId="{6CD83DE2-EC21-445E-9FA2-11D85B28A0FC}" type="presParOf" srcId="{1BD90F8D-0303-4F4C-B382-AA50554EF3B6}" destId="{2F8014D3-AB06-41EB-A7B5-7A81BC4155DC}" srcOrd="0" destOrd="0" presId="urn:microsoft.com/office/officeart/2005/8/layout/vList3"/>
    <dgm:cxn modelId="{1D090291-6E33-4A86-89AB-B457B7326B4B}" type="presParOf" srcId="{1BD90F8D-0303-4F4C-B382-AA50554EF3B6}" destId="{A3E312F9-0661-486B-BDFA-0A31C7622706}" srcOrd="1" destOrd="0" presId="urn:microsoft.com/office/officeart/2005/8/layout/vList3"/>
    <dgm:cxn modelId="{A0A9B0DE-F765-4ED0-801C-BA938DE395C0}" type="presParOf" srcId="{58FA4DC2-8E8C-4A4B-9BEF-7012AF7E0428}" destId="{BA362E59-1C61-4966-A511-B41A726F6059}" srcOrd="3" destOrd="0" presId="urn:microsoft.com/office/officeart/2005/8/layout/vList3"/>
    <dgm:cxn modelId="{F8EC968D-78FB-4CB1-8059-B84482C9855A}" type="presParOf" srcId="{58FA4DC2-8E8C-4A4B-9BEF-7012AF7E0428}" destId="{526C606D-21A8-4F0B-AAC6-FB4E4B0C1541}" srcOrd="4" destOrd="0" presId="urn:microsoft.com/office/officeart/2005/8/layout/vList3"/>
    <dgm:cxn modelId="{9A842EF6-FEA7-46CB-806D-CE02610DCC00}" type="presParOf" srcId="{526C606D-21A8-4F0B-AAC6-FB4E4B0C1541}" destId="{BDB8EB92-41F7-4401-B14F-6FA2EFF8BB77}" srcOrd="0" destOrd="0" presId="urn:microsoft.com/office/officeart/2005/8/layout/vList3"/>
    <dgm:cxn modelId="{0ACA8913-1BD3-4C96-8263-C4349F1B22E3}" type="presParOf" srcId="{526C606D-21A8-4F0B-AAC6-FB4E4B0C1541}" destId="{F9A5ED3C-8153-464C-959A-BC4836301A05}" srcOrd="1" destOrd="0" presId="urn:microsoft.com/office/officeart/2005/8/layout/vList3"/>
    <dgm:cxn modelId="{C79220B2-5B77-427A-8DBB-7F4E0F7C5B70}" type="presParOf" srcId="{58FA4DC2-8E8C-4A4B-9BEF-7012AF7E0428}" destId="{EF18167F-EDCA-4FA9-A795-591C92E0A8CA}" srcOrd="5" destOrd="0" presId="urn:microsoft.com/office/officeart/2005/8/layout/vList3"/>
    <dgm:cxn modelId="{1C25DC35-4EA8-48E0-B326-5B722FFE2909}" type="presParOf" srcId="{58FA4DC2-8E8C-4A4B-9BEF-7012AF7E0428}" destId="{331CCDA3-C4FE-4A2B-8E7B-5AB097946CE7}" srcOrd="6" destOrd="0" presId="urn:microsoft.com/office/officeart/2005/8/layout/vList3"/>
    <dgm:cxn modelId="{3D2F8C62-0976-471A-820A-BFC719BB946E}" type="presParOf" srcId="{331CCDA3-C4FE-4A2B-8E7B-5AB097946CE7}" destId="{16BC4922-BFE5-4C06-AA7B-2559030AA809}" srcOrd="0" destOrd="0" presId="urn:microsoft.com/office/officeart/2005/8/layout/vList3"/>
    <dgm:cxn modelId="{F9E32CC1-99AF-43DF-A5B7-EB9C41E481F3}" type="presParOf" srcId="{331CCDA3-C4FE-4A2B-8E7B-5AB097946CE7}" destId="{1E81ADAA-5053-4DC7-A6DE-DAB52E8F2719}" srcOrd="1" destOrd="0" presId="urn:microsoft.com/office/officeart/2005/8/layout/vList3"/>
    <dgm:cxn modelId="{03AE1B64-9C57-4A70-B9B7-6C625A10DD16}" type="presParOf" srcId="{58FA4DC2-8E8C-4A4B-9BEF-7012AF7E0428}" destId="{B04E7F52-D397-430C-AC50-44846A1B7F94}" srcOrd="7" destOrd="0" presId="urn:microsoft.com/office/officeart/2005/8/layout/vList3"/>
    <dgm:cxn modelId="{BB8B0A5B-A536-4091-BDB5-D8BC184DF1F8}" type="presParOf" srcId="{58FA4DC2-8E8C-4A4B-9BEF-7012AF7E0428}" destId="{6FD76DD5-B66C-480F-85E7-A15DC4E00147}" srcOrd="8" destOrd="0" presId="urn:microsoft.com/office/officeart/2005/8/layout/vList3"/>
    <dgm:cxn modelId="{94C795D7-5661-487B-A9F8-F9D7BDA94EBB}" type="presParOf" srcId="{6FD76DD5-B66C-480F-85E7-A15DC4E00147}" destId="{25CF95BD-C06E-44D3-B8FD-8131CF366A74}" srcOrd="0" destOrd="0" presId="urn:microsoft.com/office/officeart/2005/8/layout/vList3"/>
    <dgm:cxn modelId="{9E350CF9-57F1-46D1-8AD6-1A17089B2F32}" type="presParOf" srcId="{6FD76DD5-B66C-480F-85E7-A15DC4E00147}" destId="{FF5761E6-FBA5-4FDA-9C9A-12108B5E1458}" srcOrd="1" destOrd="0" presId="urn:microsoft.com/office/officeart/2005/8/layout/vList3"/>
    <dgm:cxn modelId="{C5E30BF5-102F-415A-92EB-71314FD78CB8}" type="presParOf" srcId="{58FA4DC2-8E8C-4A4B-9BEF-7012AF7E0428}" destId="{95F14F17-1A27-41AD-83ED-F752E13CA13F}" srcOrd="9" destOrd="0" presId="urn:microsoft.com/office/officeart/2005/8/layout/vList3"/>
    <dgm:cxn modelId="{250B9BF2-67BD-46AE-BCAA-23298309BADC}" type="presParOf" srcId="{58FA4DC2-8E8C-4A4B-9BEF-7012AF7E0428}" destId="{ECB50582-2C7B-4CE3-B2AC-48A9CFC2A025}" srcOrd="10" destOrd="0" presId="urn:microsoft.com/office/officeart/2005/8/layout/vList3"/>
    <dgm:cxn modelId="{9D4AC3C3-FB77-4F5F-9EE6-3AFC0C90579B}" type="presParOf" srcId="{ECB50582-2C7B-4CE3-B2AC-48A9CFC2A025}" destId="{F5B63DFF-3EB8-4807-A5F0-FBA6A0F71E81}" srcOrd="0" destOrd="0" presId="urn:microsoft.com/office/officeart/2005/8/layout/vList3"/>
    <dgm:cxn modelId="{811598E5-772E-41D4-BB2C-F479F43C7452}" type="presParOf" srcId="{ECB50582-2C7B-4CE3-B2AC-48A9CFC2A025}" destId="{BE4FAF83-CE17-4EAF-821C-0580104B9427}" srcOrd="1" destOrd="0" presId="urn:microsoft.com/office/officeart/2005/8/layout/vList3"/>
    <dgm:cxn modelId="{869F759F-2563-4C00-B6E9-F71DE88197E7}" type="presParOf" srcId="{58FA4DC2-8E8C-4A4B-9BEF-7012AF7E0428}" destId="{7CBC417C-34D3-424B-B0B0-405B312C755F}" srcOrd="11" destOrd="0" presId="urn:microsoft.com/office/officeart/2005/8/layout/vList3"/>
    <dgm:cxn modelId="{9047820F-4869-4A68-98A6-16C0F159E0DA}" type="presParOf" srcId="{58FA4DC2-8E8C-4A4B-9BEF-7012AF7E0428}" destId="{5367AA96-63FC-45A7-BEF8-08B6717D5F37}" srcOrd="12" destOrd="0" presId="urn:microsoft.com/office/officeart/2005/8/layout/vList3"/>
    <dgm:cxn modelId="{E1E7B767-D7A4-4343-9571-C2F3D0B14271}" type="presParOf" srcId="{5367AA96-63FC-45A7-BEF8-08B6717D5F37}" destId="{DE4E35F7-F18C-414E-A98A-3DAFFBFF64F4}" srcOrd="0" destOrd="0" presId="urn:microsoft.com/office/officeart/2005/8/layout/vList3"/>
    <dgm:cxn modelId="{6E93460B-4E62-4085-98FF-1FAA989D4C6E}" type="presParOf" srcId="{5367AA96-63FC-45A7-BEF8-08B6717D5F37}" destId="{AE3B074B-5D35-4B88-8FBD-C7DE30C5EE00}" srcOrd="1" destOrd="0" presId="urn:microsoft.com/office/officeart/2005/8/layout/vList3"/>
    <dgm:cxn modelId="{3EE8A174-161D-4630-929C-F3F26056E39D}" type="presParOf" srcId="{58FA4DC2-8E8C-4A4B-9BEF-7012AF7E0428}" destId="{7018B198-9769-46D8-8DB3-AB853A330D6F}" srcOrd="13" destOrd="0" presId="urn:microsoft.com/office/officeart/2005/8/layout/vList3"/>
    <dgm:cxn modelId="{711D1857-F978-4D39-87D2-B73063C518DD}" type="presParOf" srcId="{58FA4DC2-8E8C-4A4B-9BEF-7012AF7E0428}" destId="{7FFB41C7-0104-46BF-84D9-76D0DB8F4A8F}" srcOrd="14" destOrd="0" presId="urn:microsoft.com/office/officeart/2005/8/layout/vList3"/>
    <dgm:cxn modelId="{5F44CA8D-8C6F-450C-B665-F39FA9A9F245}" type="presParOf" srcId="{7FFB41C7-0104-46BF-84D9-76D0DB8F4A8F}" destId="{A2D4DFC8-B6A4-49AA-A7AF-045E2B1B2BA2}" srcOrd="0" destOrd="0" presId="urn:microsoft.com/office/officeart/2005/8/layout/vList3"/>
    <dgm:cxn modelId="{66393625-31E7-44C7-9712-2ECC136E5538}" type="presParOf" srcId="{7FFB41C7-0104-46BF-84D9-76D0DB8F4A8F}" destId="{622BE51E-159B-4DB5-BCFD-70A48DF79989}" srcOrd="1" destOrd="0" presId="urn:microsoft.com/office/officeart/2005/8/layout/vList3"/>
    <dgm:cxn modelId="{B6790CA0-4B4A-46F2-BFB2-C0C0FDD5A7C5}" type="presParOf" srcId="{58FA4DC2-8E8C-4A4B-9BEF-7012AF7E0428}" destId="{325DA236-FBDA-4CD0-8A6C-4ABE35F79728}" srcOrd="15" destOrd="0" presId="urn:microsoft.com/office/officeart/2005/8/layout/vList3"/>
    <dgm:cxn modelId="{B148F081-2B1F-4E4A-A532-44DDE711C46B}" type="presParOf" srcId="{58FA4DC2-8E8C-4A4B-9BEF-7012AF7E0428}" destId="{11FAA4A9-28C3-477B-80D5-05C0F55D8B04}" srcOrd="16" destOrd="0" presId="urn:microsoft.com/office/officeart/2005/8/layout/vList3"/>
    <dgm:cxn modelId="{633FFA1A-6106-4B27-956F-5FAD1D3E6C92}" type="presParOf" srcId="{11FAA4A9-28C3-477B-80D5-05C0F55D8B04}" destId="{DFDADEE8-4327-43A6-8C5D-EBA9160FEDE7}" srcOrd="0" destOrd="0" presId="urn:microsoft.com/office/officeart/2005/8/layout/vList3"/>
    <dgm:cxn modelId="{6E9D0960-5B9A-4157-9901-791642CCC2B4}" type="presParOf" srcId="{11FAA4A9-28C3-477B-80D5-05C0F55D8B04}" destId="{CD61EEFE-568A-46A7-BF98-DB961EBC778C}" srcOrd="1" destOrd="0" presId="urn:microsoft.com/office/officeart/2005/8/layout/vList3"/>
    <dgm:cxn modelId="{DA5D70D0-9388-4236-BE81-3E6EEF5CD5FE}" type="presParOf" srcId="{58FA4DC2-8E8C-4A4B-9BEF-7012AF7E0428}" destId="{5CBD08D5-36D3-4516-BB1C-7E94376E0FD8}" srcOrd="17" destOrd="0" presId="urn:microsoft.com/office/officeart/2005/8/layout/vList3"/>
    <dgm:cxn modelId="{897477B7-7672-4002-8FAF-DB31AAB1E8F6}" type="presParOf" srcId="{58FA4DC2-8E8C-4A4B-9BEF-7012AF7E0428}" destId="{AA943525-BDAA-4668-B7D0-AE94713C1B09}" srcOrd="18" destOrd="0" presId="urn:microsoft.com/office/officeart/2005/8/layout/vList3"/>
    <dgm:cxn modelId="{001C8B01-72A4-48D1-974A-291A8B7D5C0C}" type="presParOf" srcId="{AA943525-BDAA-4668-B7D0-AE94713C1B09}" destId="{04EABFB8-93A1-459C-B2E6-D8C0C461589E}" srcOrd="0" destOrd="0" presId="urn:microsoft.com/office/officeart/2005/8/layout/vList3"/>
    <dgm:cxn modelId="{671BF828-3C27-4A71-AB54-4E9662E79252}" type="presParOf" srcId="{AA943525-BDAA-4668-B7D0-AE94713C1B09}" destId="{E8A80058-C3B7-4048-9C6A-62C142408F28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1013247-B89D-421B-967A-B270CE65AEEA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9F763C75-9BAC-4FC8-BF9E-347EF15B11D7}">
      <dgm:prSet phldrT="[文字]" custT="1"/>
      <dgm:spPr>
        <a:solidFill>
          <a:schemeClr val="accent1">
            <a:lumMod val="5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zh-TW" altLang="en-US" sz="2000" b="1" dirty="0">
              <a:latin typeface="標楷體" panose="03000509000000000000" pitchFamily="65" charset="-120"/>
              <a:ea typeface="標楷體" panose="03000509000000000000" pitchFamily="65" charset="-120"/>
            </a:rPr>
            <a:t>科目</a:t>
          </a:r>
        </a:p>
      </dgm:t>
    </dgm:pt>
    <dgm:pt modelId="{DD25E398-8DA7-4AE9-8E95-CA0197DB08B1}" type="parTrans" cxnId="{82E656E3-8868-4936-8EAE-0FDD85363CC6}">
      <dgm:prSet/>
      <dgm:spPr/>
      <dgm:t>
        <a:bodyPr/>
        <a:lstStyle/>
        <a:p>
          <a:endParaRPr lang="zh-TW" altLang="en-US" b="1"/>
        </a:p>
      </dgm:t>
    </dgm:pt>
    <dgm:pt modelId="{C021E1BA-11AC-4936-91E0-4AF294BB5299}" type="sibTrans" cxnId="{82E656E3-8868-4936-8EAE-0FDD85363CC6}">
      <dgm:prSet/>
      <dgm:spPr/>
      <dgm:t>
        <a:bodyPr/>
        <a:lstStyle/>
        <a:p>
          <a:endParaRPr lang="zh-TW" altLang="en-US" b="1"/>
        </a:p>
      </dgm:t>
    </dgm:pt>
    <dgm:pt modelId="{F892D05F-8B6F-41A9-A1BD-38A531A91D4C}">
      <dgm:prSet phldrT="[文字]" custT="1"/>
      <dgm:spPr/>
      <dgm:t>
        <a:bodyPr/>
        <a:lstStyle/>
        <a:p>
          <a:pPr>
            <a:lnSpc>
              <a:spcPct val="100000"/>
            </a:lnSpc>
          </a:pPr>
          <a:r>
            <a:rPr lang="zh-TW" altLang="en-US" sz="1400" b="1" dirty="0">
              <a:latin typeface="標楷體" panose="03000509000000000000" pitchFamily="65" charset="-120"/>
              <a:ea typeface="標楷體" panose="03000509000000000000" pitchFamily="65" charset="-120"/>
            </a:rPr>
            <a:t>例如機械設備、什項設備、電腦軟體、遞延經費</a:t>
          </a:r>
          <a:r>
            <a:rPr lang="en-US" altLang="zh-TW" sz="1400" b="1" dirty="0">
              <a:latin typeface="標楷體" panose="03000509000000000000" pitchFamily="65" charset="-120"/>
              <a:ea typeface="標楷體" panose="03000509000000000000" pitchFamily="65" charset="-120"/>
            </a:rPr>
            <a:t>…….</a:t>
          </a:r>
          <a:r>
            <a:rPr lang="zh-TW" altLang="en-US" sz="1400" b="1" dirty="0">
              <a:latin typeface="標楷體" panose="03000509000000000000" pitchFamily="65" charset="-120"/>
              <a:ea typeface="標楷體" panose="03000509000000000000" pitchFamily="65" charset="-120"/>
            </a:rPr>
            <a:t>等。</a:t>
          </a:r>
        </a:p>
      </dgm:t>
    </dgm:pt>
    <dgm:pt modelId="{061384D0-7BB8-4735-A40B-CDAC0BD9DAD7}" type="parTrans" cxnId="{895F1417-A107-473E-8943-F821CD526FAA}">
      <dgm:prSet/>
      <dgm:spPr/>
      <dgm:t>
        <a:bodyPr/>
        <a:lstStyle/>
        <a:p>
          <a:endParaRPr lang="zh-TW" altLang="en-US" b="1"/>
        </a:p>
      </dgm:t>
    </dgm:pt>
    <dgm:pt modelId="{82B34247-7068-4BCD-B226-96FE880A63D4}" type="sibTrans" cxnId="{895F1417-A107-473E-8943-F821CD526FAA}">
      <dgm:prSet/>
      <dgm:spPr/>
      <dgm:t>
        <a:bodyPr/>
        <a:lstStyle/>
        <a:p>
          <a:endParaRPr lang="zh-TW" altLang="en-US" b="1"/>
        </a:p>
      </dgm:t>
    </dgm:pt>
    <dgm:pt modelId="{AA299921-25B9-40BA-BC80-A2DED6257977}">
      <dgm:prSet phldrT="[文字]" custT="1"/>
      <dgm:spPr>
        <a:solidFill>
          <a:schemeClr val="accent1">
            <a:lumMod val="5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zh-TW" altLang="en-US" sz="2000" b="1" dirty="0">
              <a:latin typeface="標楷體" panose="03000509000000000000" pitchFamily="65" charset="-120"/>
              <a:ea typeface="標楷體" panose="03000509000000000000" pitchFamily="65" charset="-120"/>
            </a:rPr>
            <a:t>項目</a:t>
          </a:r>
        </a:p>
      </dgm:t>
    </dgm:pt>
    <dgm:pt modelId="{8D8F9548-0E53-43C1-B9A9-743EF8292F6A}" type="parTrans" cxnId="{36CD3C4A-247B-4512-B997-DE688074F8D4}">
      <dgm:prSet/>
      <dgm:spPr/>
      <dgm:t>
        <a:bodyPr/>
        <a:lstStyle/>
        <a:p>
          <a:endParaRPr lang="zh-TW" altLang="en-US" b="1"/>
        </a:p>
      </dgm:t>
    </dgm:pt>
    <dgm:pt modelId="{0C688461-2247-43A9-8420-C2B7798A659D}" type="sibTrans" cxnId="{36CD3C4A-247B-4512-B997-DE688074F8D4}">
      <dgm:prSet/>
      <dgm:spPr/>
      <dgm:t>
        <a:bodyPr/>
        <a:lstStyle/>
        <a:p>
          <a:endParaRPr lang="zh-TW" altLang="en-US" b="1"/>
        </a:p>
      </dgm:t>
    </dgm:pt>
    <dgm:pt modelId="{D41A094C-EF9A-4B95-93B9-D522538402E1}">
      <dgm:prSet phldrT="[文字]" custT="1"/>
      <dgm:spPr/>
      <dgm:t>
        <a:bodyPr/>
        <a:lstStyle/>
        <a:p>
          <a:pPr>
            <a:lnSpc>
              <a:spcPct val="100000"/>
            </a:lnSpc>
          </a:pPr>
          <a:r>
            <a:rPr lang="zh-TW" altLang="en-US" sz="1400" b="1" dirty="0">
              <a:latin typeface="標楷體" panose="03000509000000000000" pitchFamily="65" charset="-120"/>
              <a:ea typeface="標楷體" panose="03000509000000000000" pitchFamily="65" charset="-120"/>
            </a:rPr>
            <a:t>請依照需求品名登錄，例如桌上型電腦、會議桌、印表機、某某教室整修工程</a:t>
          </a:r>
          <a:r>
            <a:rPr lang="en-US" altLang="zh-TW" sz="1400" b="1" dirty="0">
              <a:latin typeface="標楷體" panose="03000509000000000000" pitchFamily="65" charset="-120"/>
              <a:ea typeface="標楷體" panose="03000509000000000000" pitchFamily="65" charset="-120"/>
            </a:rPr>
            <a:t>…</a:t>
          </a:r>
          <a:r>
            <a:rPr lang="zh-TW" altLang="en-US" sz="1400" b="1" dirty="0">
              <a:latin typeface="標楷體" panose="03000509000000000000" pitchFamily="65" charset="-120"/>
              <a:ea typeface="標楷體" panose="03000509000000000000" pitchFamily="65" charset="-120"/>
            </a:rPr>
            <a:t>等。</a:t>
          </a:r>
        </a:p>
      </dgm:t>
    </dgm:pt>
    <dgm:pt modelId="{91C52AFC-27E8-4CF8-B4E7-C17188A9ABF0}" type="parTrans" cxnId="{16FF0983-9B04-4630-803C-F6C2F8AEA61E}">
      <dgm:prSet/>
      <dgm:spPr/>
      <dgm:t>
        <a:bodyPr/>
        <a:lstStyle/>
        <a:p>
          <a:endParaRPr lang="zh-TW" altLang="en-US" b="1"/>
        </a:p>
      </dgm:t>
    </dgm:pt>
    <dgm:pt modelId="{9283FB79-D97C-41BF-A115-91946188081F}" type="sibTrans" cxnId="{16FF0983-9B04-4630-803C-F6C2F8AEA61E}">
      <dgm:prSet/>
      <dgm:spPr/>
      <dgm:t>
        <a:bodyPr/>
        <a:lstStyle/>
        <a:p>
          <a:endParaRPr lang="zh-TW" altLang="en-US" b="1"/>
        </a:p>
      </dgm:t>
    </dgm:pt>
    <dgm:pt modelId="{F7E9C2FA-C5E4-4978-A796-D615D75A90CE}">
      <dgm:prSet custT="1"/>
      <dgm:spPr>
        <a:solidFill>
          <a:schemeClr val="accent1">
            <a:lumMod val="5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zh-TW" altLang="en-US" sz="2000" b="1" dirty="0">
              <a:latin typeface="標楷體" panose="03000509000000000000" pitchFamily="65" charset="-120"/>
              <a:ea typeface="標楷體" panose="03000509000000000000" pitchFamily="65" charset="-120"/>
            </a:rPr>
            <a:t>單位</a:t>
          </a:r>
        </a:p>
      </dgm:t>
    </dgm:pt>
    <dgm:pt modelId="{061D6F78-08B6-4CD7-A054-DDBF768B75D1}" type="parTrans" cxnId="{0D4706ED-C52D-4223-B407-DDA3265A978C}">
      <dgm:prSet/>
      <dgm:spPr/>
      <dgm:t>
        <a:bodyPr/>
        <a:lstStyle/>
        <a:p>
          <a:endParaRPr lang="zh-TW" altLang="en-US" b="1"/>
        </a:p>
      </dgm:t>
    </dgm:pt>
    <dgm:pt modelId="{E5570C3E-3F73-4364-99C0-F6FA9912CF57}" type="sibTrans" cxnId="{0D4706ED-C52D-4223-B407-DDA3265A978C}">
      <dgm:prSet/>
      <dgm:spPr/>
      <dgm:t>
        <a:bodyPr/>
        <a:lstStyle/>
        <a:p>
          <a:endParaRPr lang="zh-TW" altLang="en-US" b="1"/>
        </a:p>
      </dgm:t>
    </dgm:pt>
    <dgm:pt modelId="{D2477797-BEF1-46DF-A90A-C0364C0F1A3E}">
      <dgm:prSet custT="1"/>
      <dgm:spPr>
        <a:solidFill>
          <a:schemeClr val="accent1">
            <a:lumMod val="5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zh-TW" altLang="en-US" sz="2000" b="1" dirty="0">
              <a:latin typeface="標楷體" panose="03000509000000000000" pitchFamily="65" charset="-120"/>
              <a:ea typeface="標楷體" panose="03000509000000000000" pitchFamily="65" charset="-120"/>
            </a:rPr>
            <a:t>分配說明</a:t>
          </a:r>
        </a:p>
      </dgm:t>
    </dgm:pt>
    <dgm:pt modelId="{EED20134-CEC6-451E-9E9C-5EDB4E929913}" type="parTrans" cxnId="{4172A9A9-190A-4495-AD52-199C2D14D758}">
      <dgm:prSet/>
      <dgm:spPr/>
      <dgm:t>
        <a:bodyPr/>
        <a:lstStyle/>
        <a:p>
          <a:endParaRPr lang="zh-TW" altLang="en-US" b="1"/>
        </a:p>
      </dgm:t>
    </dgm:pt>
    <dgm:pt modelId="{228CF5CF-67B1-4C47-B771-47788CAF7835}" type="sibTrans" cxnId="{4172A9A9-190A-4495-AD52-199C2D14D758}">
      <dgm:prSet/>
      <dgm:spPr/>
      <dgm:t>
        <a:bodyPr/>
        <a:lstStyle/>
        <a:p>
          <a:endParaRPr lang="zh-TW" altLang="en-US" b="1"/>
        </a:p>
      </dgm:t>
    </dgm:pt>
    <dgm:pt modelId="{1CEBFEC2-635C-4F41-B31A-60117F1719D4}">
      <dgm:prSet custT="1"/>
      <dgm:spPr>
        <a:solidFill>
          <a:schemeClr val="accent1">
            <a:lumMod val="5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zh-TW" altLang="en-US" sz="2000" b="1" dirty="0">
              <a:latin typeface="標楷體" panose="03000509000000000000" pitchFamily="65" charset="-120"/>
              <a:ea typeface="標楷體" panose="03000509000000000000" pitchFamily="65" charset="-120"/>
            </a:rPr>
            <a:t>優先順序</a:t>
          </a:r>
        </a:p>
      </dgm:t>
    </dgm:pt>
    <dgm:pt modelId="{15E5DBEA-41C3-43B5-BF0A-785AB7F9E738}" type="parTrans" cxnId="{613418CA-1966-415D-8619-966CBD538341}">
      <dgm:prSet/>
      <dgm:spPr/>
      <dgm:t>
        <a:bodyPr/>
        <a:lstStyle/>
        <a:p>
          <a:endParaRPr lang="zh-TW" altLang="en-US" b="1"/>
        </a:p>
      </dgm:t>
    </dgm:pt>
    <dgm:pt modelId="{4E867358-99D5-4C3E-BB4A-67337DFF9F63}" type="sibTrans" cxnId="{613418CA-1966-415D-8619-966CBD538341}">
      <dgm:prSet/>
      <dgm:spPr/>
      <dgm:t>
        <a:bodyPr/>
        <a:lstStyle/>
        <a:p>
          <a:endParaRPr lang="zh-TW" altLang="en-US" b="1"/>
        </a:p>
      </dgm:t>
    </dgm:pt>
    <dgm:pt modelId="{F3B9B6D4-4919-48C3-807B-7CF62E04463C}">
      <dgm:prSet custT="1"/>
      <dgm:spPr>
        <a:solidFill>
          <a:schemeClr val="accent1">
            <a:lumMod val="5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zh-TW" altLang="en-US" sz="2000" b="1" dirty="0">
              <a:latin typeface="標楷體" panose="03000509000000000000" pitchFamily="65" charset="-120"/>
              <a:ea typeface="標楷體" panose="03000509000000000000" pitchFamily="65" charset="-120"/>
            </a:rPr>
            <a:t>數量</a:t>
          </a:r>
        </a:p>
      </dgm:t>
    </dgm:pt>
    <dgm:pt modelId="{663CD137-8964-416F-AC9E-6E251C20D0C0}" type="parTrans" cxnId="{4272B330-887E-455E-B981-65A03712F6E5}">
      <dgm:prSet/>
      <dgm:spPr/>
      <dgm:t>
        <a:bodyPr/>
        <a:lstStyle/>
        <a:p>
          <a:endParaRPr lang="zh-TW" altLang="en-US" b="1"/>
        </a:p>
      </dgm:t>
    </dgm:pt>
    <dgm:pt modelId="{9C91C4F4-E148-4742-8203-F92F1C9FB6DA}" type="sibTrans" cxnId="{4272B330-887E-455E-B981-65A03712F6E5}">
      <dgm:prSet/>
      <dgm:spPr/>
      <dgm:t>
        <a:bodyPr/>
        <a:lstStyle/>
        <a:p>
          <a:endParaRPr lang="zh-TW" altLang="en-US" b="1"/>
        </a:p>
      </dgm:t>
    </dgm:pt>
    <dgm:pt modelId="{9DD1EF29-B99D-4BE1-87D3-8B1A7A56DCFA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zh-TW" altLang="en-US" sz="1400" b="1" dirty="0">
              <a:latin typeface="標楷體" panose="03000509000000000000" pitchFamily="65" charset="-120"/>
              <a:ea typeface="標楷體" panose="03000509000000000000" pitchFamily="65" charset="-120"/>
            </a:rPr>
            <a:t>例如桌上型電腦 </a:t>
          </a:r>
          <a:r>
            <a:rPr lang="en-US" altLang="zh-TW" sz="1400" b="1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〝1〞</a:t>
          </a:r>
          <a:r>
            <a:rPr lang="zh-TW" altLang="en-US" sz="1400" b="1" dirty="0">
              <a:latin typeface="標楷體" panose="03000509000000000000" pitchFamily="65" charset="-120"/>
              <a:ea typeface="標楷體" panose="03000509000000000000" pitchFamily="65" charset="-120"/>
            </a:rPr>
            <a:t>部、公文櫃 </a:t>
          </a:r>
          <a:r>
            <a:rPr lang="en-US" altLang="zh-TW" sz="1400" b="1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〝2〞</a:t>
          </a:r>
          <a:r>
            <a:rPr lang="zh-TW" altLang="en-US" sz="1400" b="1" dirty="0">
              <a:latin typeface="標楷體" panose="03000509000000000000" pitchFamily="65" charset="-120"/>
              <a:ea typeface="標楷體" panose="03000509000000000000" pitchFamily="65" charset="-120"/>
            </a:rPr>
            <a:t>座</a:t>
          </a:r>
          <a:r>
            <a:rPr lang="en-US" altLang="zh-TW" sz="1400" b="1" dirty="0">
              <a:latin typeface="標楷體" panose="03000509000000000000" pitchFamily="65" charset="-120"/>
              <a:ea typeface="標楷體" panose="03000509000000000000" pitchFamily="65" charset="-120"/>
            </a:rPr>
            <a:t>…</a:t>
          </a:r>
          <a:r>
            <a:rPr lang="zh-TW" altLang="en-US" sz="1400" b="1" dirty="0">
              <a:latin typeface="標楷體" panose="03000509000000000000" pitchFamily="65" charset="-120"/>
              <a:ea typeface="標楷體" panose="03000509000000000000" pitchFamily="65" charset="-120"/>
            </a:rPr>
            <a:t>等。</a:t>
          </a:r>
        </a:p>
      </dgm:t>
    </dgm:pt>
    <dgm:pt modelId="{ED4D06F7-E4C5-41CA-A9D7-94D02FC75B61}" type="parTrans" cxnId="{24F6ACCA-D89A-4AE0-BAC1-69F329C16CAE}">
      <dgm:prSet/>
      <dgm:spPr/>
      <dgm:t>
        <a:bodyPr/>
        <a:lstStyle/>
        <a:p>
          <a:endParaRPr lang="zh-TW" altLang="en-US" b="1"/>
        </a:p>
      </dgm:t>
    </dgm:pt>
    <dgm:pt modelId="{2A033019-C30D-4187-83D5-059E07071DAC}" type="sibTrans" cxnId="{24F6ACCA-D89A-4AE0-BAC1-69F329C16CAE}">
      <dgm:prSet/>
      <dgm:spPr/>
      <dgm:t>
        <a:bodyPr/>
        <a:lstStyle/>
        <a:p>
          <a:endParaRPr lang="zh-TW" altLang="en-US" b="1"/>
        </a:p>
      </dgm:t>
    </dgm:pt>
    <dgm:pt modelId="{ADA8E3B6-ECB7-4EFA-A9B4-C14442F8C6A2}">
      <dgm:prSet phldrT="[文字]" custT="1"/>
      <dgm:spPr/>
      <dgm:t>
        <a:bodyPr/>
        <a:lstStyle/>
        <a:p>
          <a:pPr>
            <a:lnSpc>
              <a:spcPct val="100000"/>
            </a:lnSpc>
          </a:pPr>
          <a:r>
            <a:rPr lang="zh-TW" altLang="en-US" sz="1400" b="1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申請「計畫型經費」如有業務費部分，請點選</a:t>
          </a:r>
          <a:r>
            <a:rPr lang="en-US" altLang="zh-TW" sz="1400" b="1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〝</a:t>
          </a:r>
          <a:r>
            <a:rPr lang="zh-TW" altLang="en-US" sz="1400" b="1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其他科目</a:t>
          </a:r>
          <a:r>
            <a:rPr lang="en-US" altLang="zh-TW" sz="1400" b="1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-</a:t>
          </a:r>
          <a:r>
            <a:rPr lang="zh-TW" altLang="en-US" sz="1400" b="1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業務費</a:t>
          </a:r>
          <a:r>
            <a:rPr lang="en-US" altLang="zh-TW" sz="1400" b="1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〞</a:t>
          </a:r>
          <a:r>
            <a:rPr lang="zh-TW" altLang="en-US" sz="1400" b="1" dirty="0">
              <a:latin typeface="標楷體" panose="03000509000000000000" pitchFamily="65" charset="-120"/>
              <a:ea typeface="標楷體" panose="03000509000000000000" pitchFamily="65" charset="-120"/>
            </a:rPr>
            <a:t>。</a:t>
          </a:r>
        </a:p>
      </dgm:t>
    </dgm:pt>
    <dgm:pt modelId="{6EB5E55F-2FEB-44D5-9EAF-5F20249F98E3}" type="parTrans" cxnId="{CD20FD77-2F98-4B7C-A5CA-8A4B03DAE5DD}">
      <dgm:prSet/>
      <dgm:spPr/>
      <dgm:t>
        <a:bodyPr/>
        <a:lstStyle/>
        <a:p>
          <a:endParaRPr lang="zh-TW" altLang="en-US" b="1"/>
        </a:p>
      </dgm:t>
    </dgm:pt>
    <dgm:pt modelId="{8374998D-412E-4DC3-BD3C-C7CC2AC30FFD}" type="sibTrans" cxnId="{CD20FD77-2F98-4B7C-A5CA-8A4B03DAE5DD}">
      <dgm:prSet/>
      <dgm:spPr/>
      <dgm:t>
        <a:bodyPr/>
        <a:lstStyle/>
        <a:p>
          <a:endParaRPr lang="zh-TW" altLang="en-US" b="1"/>
        </a:p>
      </dgm:t>
    </dgm:pt>
    <dgm:pt modelId="{6A2862AF-9F1C-4735-B0AA-7914C47797AB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zh-TW" altLang="en-US" sz="1400" b="1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分配款部份，請統一填寫</a:t>
          </a:r>
          <a:r>
            <a:rPr lang="en-US" altLang="zh-TW" sz="1400" b="1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〝1〞</a:t>
          </a:r>
          <a:r>
            <a:rPr lang="zh-TW" altLang="en-US" sz="1400" b="1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。</a:t>
          </a:r>
        </a:p>
      </dgm:t>
    </dgm:pt>
    <dgm:pt modelId="{F4F21A77-AF2A-4722-931C-5CA52910B609}" type="parTrans" cxnId="{0D5F3550-6DA4-457E-8191-9767588FD724}">
      <dgm:prSet/>
      <dgm:spPr/>
      <dgm:t>
        <a:bodyPr/>
        <a:lstStyle/>
        <a:p>
          <a:endParaRPr lang="zh-TW" altLang="en-US" b="1"/>
        </a:p>
      </dgm:t>
    </dgm:pt>
    <dgm:pt modelId="{57F055C1-9F46-4DFE-A2BC-24EA27BF58C3}" type="sibTrans" cxnId="{0D5F3550-6DA4-457E-8191-9767588FD724}">
      <dgm:prSet/>
      <dgm:spPr/>
      <dgm:t>
        <a:bodyPr/>
        <a:lstStyle/>
        <a:p>
          <a:endParaRPr lang="zh-TW" altLang="en-US" b="1"/>
        </a:p>
      </dgm:t>
    </dgm:pt>
    <dgm:pt modelId="{63BEC4A1-B156-455C-83DC-C78BDD61C0D0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zh-TW" altLang="en-US" sz="1400" b="1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申請「計畫型經費」者，請單位先排定優先順序後，依序填寫。</a:t>
          </a:r>
        </a:p>
      </dgm:t>
    </dgm:pt>
    <dgm:pt modelId="{690E2019-D991-4B08-AC68-00C689992587}" type="parTrans" cxnId="{D779A3B4-1516-4A8B-82A3-70FCA6B6494A}">
      <dgm:prSet/>
      <dgm:spPr/>
      <dgm:t>
        <a:bodyPr/>
        <a:lstStyle/>
        <a:p>
          <a:endParaRPr lang="zh-TW" altLang="en-US" b="1"/>
        </a:p>
      </dgm:t>
    </dgm:pt>
    <dgm:pt modelId="{240A0653-17BA-4060-8853-1D565FD57B5E}" type="sibTrans" cxnId="{D779A3B4-1516-4A8B-82A3-70FCA6B6494A}">
      <dgm:prSet/>
      <dgm:spPr/>
      <dgm:t>
        <a:bodyPr/>
        <a:lstStyle/>
        <a:p>
          <a:endParaRPr lang="zh-TW" altLang="en-US" b="1"/>
        </a:p>
      </dgm:t>
    </dgm:pt>
    <dgm:pt modelId="{4267D13E-F983-4C16-AAE6-7490CB0BEEF7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zh-TW" altLang="en-US" sz="1400" b="1" dirty="0">
              <a:latin typeface="標楷體" panose="03000509000000000000" pitchFamily="65" charset="-120"/>
              <a:ea typeface="標楷體" panose="03000509000000000000" pitchFamily="65" charset="-120"/>
            </a:rPr>
            <a:t>即各編列品項經費來源；</a:t>
          </a:r>
          <a:r>
            <a:rPr lang="zh-TW" altLang="en-US" sz="1400" b="1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「計畫型」業務費，請選</a:t>
          </a:r>
          <a:r>
            <a:rPr lang="en-US" altLang="zh-TW" sz="1400" b="1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〝</a:t>
          </a:r>
          <a:r>
            <a:rPr lang="zh-TW" altLang="en-US" sz="1400" b="1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計畫型經費</a:t>
          </a:r>
          <a:r>
            <a:rPr lang="en-US" altLang="zh-TW" sz="1400" b="1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〞</a:t>
          </a:r>
          <a:r>
            <a:rPr lang="zh-TW" altLang="en-US" sz="1400" b="1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。</a:t>
          </a:r>
        </a:p>
      </dgm:t>
    </dgm:pt>
    <dgm:pt modelId="{888870A9-063E-4528-BB63-5EF60ADA72ED}" type="parTrans" cxnId="{454E4476-3657-4B9B-9BBB-D6D31CA02A7E}">
      <dgm:prSet/>
      <dgm:spPr/>
      <dgm:t>
        <a:bodyPr/>
        <a:lstStyle/>
        <a:p>
          <a:endParaRPr lang="zh-TW" altLang="en-US" b="1"/>
        </a:p>
      </dgm:t>
    </dgm:pt>
    <dgm:pt modelId="{6C474EC8-A99A-4C83-BAB1-099B65DD6166}" type="sibTrans" cxnId="{454E4476-3657-4B9B-9BBB-D6D31CA02A7E}">
      <dgm:prSet/>
      <dgm:spPr/>
      <dgm:t>
        <a:bodyPr/>
        <a:lstStyle/>
        <a:p>
          <a:endParaRPr lang="zh-TW" altLang="en-US" b="1"/>
        </a:p>
      </dgm:t>
    </dgm:pt>
    <dgm:pt modelId="{657B07E2-2F8A-41A3-904D-1E06D427DD68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zh-TW" altLang="en-US" sz="1400" b="1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申請「計畫型經費」者，請加填「計畫名稱」。</a:t>
          </a:r>
        </a:p>
      </dgm:t>
    </dgm:pt>
    <dgm:pt modelId="{5443EFB9-850D-49C5-A5EB-114C1CEECC0C}" type="parTrans" cxnId="{127A4C99-93DA-4395-982F-750545E838E6}">
      <dgm:prSet/>
      <dgm:spPr/>
      <dgm:t>
        <a:bodyPr/>
        <a:lstStyle/>
        <a:p>
          <a:endParaRPr lang="zh-TW" altLang="en-US" b="1"/>
        </a:p>
      </dgm:t>
    </dgm:pt>
    <dgm:pt modelId="{4F2FBB04-85E8-45D2-8910-C9493557B2EB}" type="sibTrans" cxnId="{127A4C99-93DA-4395-982F-750545E838E6}">
      <dgm:prSet/>
      <dgm:spPr/>
      <dgm:t>
        <a:bodyPr/>
        <a:lstStyle/>
        <a:p>
          <a:endParaRPr lang="zh-TW" altLang="en-US" b="1"/>
        </a:p>
      </dgm:t>
    </dgm:pt>
    <dgm:pt modelId="{0609C275-328B-4819-8AD4-72266C556D75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zh-TW" altLang="en-US" sz="1400" b="1" dirty="0">
              <a:latin typeface="標楷體" panose="03000509000000000000" pitchFamily="65" charset="-120"/>
              <a:ea typeface="標楷體" panose="03000509000000000000" pitchFamily="65" charset="-120"/>
            </a:rPr>
            <a:t>例如桌上型電腦 </a:t>
          </a:r>
          <a:r>
            <a:rPr lang="en-US" altLang="zh-TW" sz="1400" b="1" dirty="0">
              <a:latin typeface="標楷體" panose="03000509000000000000" pitchFamily="65" charset="-120"/>
              <a:ea typeface="標楷體" panose="03000509000000000000" pitchFamily="65" charset="-120"/>
            </a:rPr>
            <a:t>1</a:t>
          </a:r>
          <a:r>
            <a:rPr lang="en-US" altLang="zh-TW" sz="1400" b="1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〝</a:t>
          </a:r>
          <a:r>
            <a:rPr lang="zh-TW" altLang="en-US" sz="1400" b="1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部</a:t>
          </a:r>
          <a:r>
            <a:rPr lang="en-US" altLang="zh-TW" sz="1400" b="1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〞</a:t>
          </a:r>
          <a:r>
            <a:rPr lang="zh-TW" altLang="en-US" sz="1400" b="1" dirty="0">
              <a:latin typeface="標楷體" panose="03000509000000000000" pitchFamily="65" charset="-120"/>
              <a:ea typeface="標楷體" panose="03000509000000000000" pitchFamily="65" charset="-120"/>
            </a:rPr>
            <a:t>、公文櫃  </a:t>
          </a:r>
          <a:r>
            <a:rPr lang="en-US" altLang="zh-TW" sz="1400" b="1" dirty="0">
              <a:latin typeface="標楷體" panose="03000509000000000000" pitchFamily="65" charset="-120"/>
              <a:ea typeface="標楷體" panose="03000509000000000000" pitchFamily="65" charset="-120"/>
            </a:rPr>
            <a:t>2</a:t>
          </a:r>
          <a:r>
            <a:rPr lang="en-US" altLang="zh-TW" sz="1400" b="1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〝</a:t>
          </a:r>
          <a:r>
            <a:rPr lang="zh-TW" altLang="en-US" sz="1400" b="1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座</a:t>
          </a:r>
          <a:r>
            <a:rPr lang="en-US" altLang="zh-TW" sz="1400" b="1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〞</a:t>
          </a:r>
          <a:r>
            <a:rPr lang="en-US" altLang="zh-TW" sz="1400" b="1" dirty="0">
              <a:latin typeface="標楷體" panose="03000509000000000000" pitchFamily="65" charset="-120"/>
              <a:ea typeface="標楷體" panose="03000509000000000000" pitchFamily="65" charset="-120"/>
            </a:rPr>
            <a:t>…</a:t>
          </a:r>
          <a:r>
            <a:rPr lang="zh-TW" altLang="en-US" sz="1400" b="1" dirty="0">
              <a:latin typeface="標楷體" panose="03000509000000000000" pitchFamily="65" charset="-120"/>
              <a:ea typeface="標楷體" panose="03000509000000000000" pitchFamily="65" charset="-120"/>
            </a:rPr>
            <a:t>等。</a:t>
          </a:r>
        </a:p>
      </dgm:t>
    </dgm:pt>
    <dgm:pt modelId="{FCA893D8-8035-4B73-A1E0-D7ACA9DC7187}" type="parTrans" cxnId="{CD3D6CD6-946F-432F-BC20-C80584885EAB}">
      <dgm:prSet/>
      <dgm:spPr/>
      <dgm:t>
        <a:bodyPr/>
        <a:lstStyle/>
        <a:p>
          <a:endParaRPr lang="zh-TW" altLang="en-US" b="1"/>
        </a:p>
      </dgm:t>
    </dgm:pt>
    <dgm:pt modelId="{D3BB6FD3-CC4D-4326-853F-6930826A6E6A}" type="sibTrans" cxnId="{CD3D6CD6-946F-432F-BC20-C80584885EAB}">
      <dgm:prSet/>
      <dgm:spPr/>
      <dgm:t>
        <a:bodyPr/>
        <a:lstStyle/>
        <a:p>
          <a:endParaRPr lang="zh-TW" altLang="en-US" b="1"/>
        </a:p>
      </dgm:t>
    </dgm:pt>
    <dgm:pt modelId="{080F661D-F4E1-4985-B6EE-69E0966070B2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zh-TW" altLang="en-US" sz="1400" b="1" dirty="0">
              <a:latin typeface="標楷體" panose="03000509000000000000" pitchFamily="65" charset="-120"/>
              <a:ea typeface="標楷體" panose="03000509000000000000" pitchFamily="65" charset="-120"/>
            </a:rPr>
            <a:t>請切實填寫。</a:t>
          </a:r>
        </a:p>
      </dgm:t>
    </dgm:pt>
    <dgm:pt modelId="{80901613-1D8B-4852-BC47-82920E503E14}" type="parTrans" cxnId="{C0BA3B9F-50FA-4B3B-BFD5-F6296862E4E4}">
      <dgm:prSet/>
      <dgm:spPr/>
      <dgm:t>
        <a:bodyPr/>
        <a:lstStyle/>
        <a:p>
          <a:endParaRPr lang="zh-TW" altLang="en-US" b="1"/>
        </a:p>
      </dgm:t>
    </dgm:pt>
    <dgm:pt modelId="{3915C679-B36A-4824-BB17-27E8B76F8831}" type="sibTrans" cxnId="{C0BA3B9F-50FA-4B3B-BFD5-F6296862E4E4}">
      <dgm:prSet/>
      <dgm:spPr/>
      <dgm:t>
        <a:bodyPr/>
        <a:lstStyle/>
        <a:p>
          <a:endParaRPr lang="zh-TW" altLang="en-US" b="1"/>
        </a:p>
      </dgm:t>
    </dgm:pt>
    <dgm:pt modelId="{3C47814B-8C3A-4454-98CB-FFAF1F353065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zh-TW" altLang="en-US" sz="1400" b="1" dirty="0">
              <a:latin typeface="標楷體" panose="03000509000000000000" pitchFamily="65" charset="-120"/>
              <a:ea typeface="標楷體" panose="03000509000000000000" pitchFamily="65" charset="-120"/>
            </a:rPr>
            <a:t>請注意於經費額度內，切實填寫。</a:t>
          </a:r>
        </a:p>
      </dgm:t>
    </dgm:pt>
    <dgm:pt modelId="{84891B20-D954-4F12-B1D3-B0A5C97044B5}" type="parTrans" cxnId="{555B92AC-3DF4-42D5-9FC3-FB2D9B132DE5}">
      <dgm:prSet/>
      <dgm:spPr/>
      <dgm:t>
        <a:bodyPr/>
        <a:lstStyle/>
        <a:p>
          <a:endParaRPr lang="zh-TW" altLang="en-US" b="1"/>
        </a:p>
      </dgm:t>
    </dgm:pt>
    <dgm:pt modelId="{C815ED81-56BE-445B-A692-9E46C4C04511}" type="sibTrans" cxnId="{555B92AC-3DF4-42D5-9FC3-FB2D9B132DE5}">
      <dgm:prSet/>
      <dgm:spPr/>
      <dgm:t>
        <a:bodyPr/>
        <a:lstStyle/>
        <a:p>
          <a:endParaRPr lang="zh-TW" altLang="en-US" b="1"/>
        </a:p>
      </dgm:t>
    </dgm:pt>
    <dgm:pt modelId="{C69D17BF-EDB0-4773-B634-937817D08DAB}" type="pres">
      <dgm:prSet presAssocID="{31013247-B89D-421B-967A-B270CE65AEEA}" presName="linearFlow" presStyleCnt="0">
        <dgm:presLayoutVars>
          <dgm:dir/>
          <dgm:animLvl val="lvl"/>
          <dgm:resizeHandles val="exact"/>
        </dgm:presLayoutVars>
      </dgm:prSet>
      <dgm:spPr/>
    </dgm:pt>
    <dgm:pt modelId="{BB632ECB-414E-4680-989C-F63E3977827F}" type="pres">
      <dgm:prSet presAssocID="{9F763C75-9BAC-4FC8-BF9E-347EF15B11D7}" presName="composite" presStyleCnt="0"/>
      <dgm:spPr/>
    </dgm:pt>
    <dgm:pt modelId="{A6021C4D-E81E-4E5A-8A36-37E26842FC7B}" type="pres">
      <dgm:prSet presAssocID="{9F763C75-9BAC-4FC8-BF9E-347EF15B11D7}" presName="parentText" presStyleLbl="alignNode1" presStyleIdx="0" presStyleCnt="6" custScaleX="371139" custLinFactNeighborX="-8388">
        <dgm:presLayoutVars>
          <dgm:chMax val="1"/>
          <dgm:bulletEnabled val="1"/>
        </dgm:presLayoutVars>
      </dgm:prSet>
      <dgm:spPr/>
    </dgm:pt>
    <dgm:pt modelId="{608E99FE-F90F-40B2-82D9-A6BCABEC43CD}" type="pres">
      <dgm:prSet presAssocID="{9F763C75-9BAC-4FC8-BF9E-347EF15B11D7}" presName="descendantText" presStyleLbl="alignAcc1" presStyleIdx="0" presStyleCnt="6" custScaleX="82504" custScaleY="140904">
        <dgm:presLayoutVars>
          <dgm:bulletEnabled val="1"/>
        </dgm:presLayoutVars>
      </dgm:prSet>
      <dgm:spPr/>
    </dgm:pt>
    <dgm:pt modelId="{FF59A296-E248-469A-9B6A-FD33D5A55CEF}" type="pres">
      <dgm:prSet presAssocID="{C021E1BA-11AC-4936-91E0-4AF294BB5299}" presName="sp" presStyleCnt="0"/>
      <dgm:spPr/>
    </dgm:pt>
    <dgm:pt modelId="{56150E27-3215-4F91-9886-119A75B9CA0C}" type="pres">
      <dgm:prSet presAssocID="{AA299921-25B9-40BA-BC80-A2DED6257977}" presName="composite" presStyleCnt="0"/>
      <dgm:spPr/>
    </dgm:pt>
    <dgm:pt modelId="{19282BB7-146E-4E13-B22F-BB07AD141391}" type="pres">
      <dgm:prSet presAssocID="{AA299921-25B9-40BA-BC80-A2DED6257977}" presName="parentText" presStyleLbl="alignNode1" presStyleIdx="1" presStyleCnt="6" custScaleX="371139" custLinFactNeighborX="-8388">
        <dgm:presLayoutVars>
          <dgm:chMax val="1"/>
          <dgm:bulletEnabled val="1"/>
        </dgm:presLayoutVars>
      </dgm:prSet>
      <dgm:spPr/>
    </dgm:pt>
    <dgm:pt modelId="{E0EA3E08-F090-4EBD-8B1F-FCE6E4731358}" type="pres">
      <dgm:prSet presAssocID="{AA299921-25B9-40BA-BC80-A2DED6257977}" presName="descendantText" presStyleLbl="alignAcc1" presStyleIdx="1" presStyleCnt="6" custScaleX="82504" custScaleY="116985">
        <dgm:presLayoutVars>
          <dgm:bulletEnabled val="1"/>
        </dgm:presLayoutVars>
      </dgm:prSet>
      <dgm:spPr/>
    </dgm:pt>
    <dgm:pt modelId="{91DFE753-EB29-4D08-B766-050B8D75320E}" type="pres">
      <dgm:prSet presAssocID="{0C688461-2247-43A9-8420-C2B7798A659D}" presName="sp" presStyleCnt="0"/>
      <dgm:spPr/>
    </dgm:pt>
    <dgm:pt modelId="{E01A66FC-55DE-4E28-A6E3-5EBB77CB9CCA}" type="pres">
      <dgm:prSet presAssocID="{1CEBFEC2-635C-4F41-B31A-60117F1719D4}" presName="composite" presStyleCnt="0"/>
      <dgm:spPr/>
    </dgm:pt>
    <dgm:pt modelId="{6B9D0A03-08FA-42AB-A18B-7BB63CCE3465}" type="pres">
      <dgm:prSet presAssocID="{1CEBFEC2-635C-4F41-B31A-60117F1719D4}" presName="parentText" presStyleLbl="alignNode1" presStyleIdx="2" presStyleCnt="6" custScaleX="371139" custLinFactNeighborX="-8388">
        <dgm:presLayoutVars>
          <dgm:chMax val="1"/>
          <dgm:bulletEnabled val="1"/>
        </dgm:presLayoutVars>
      </dgm:prSet>
      <dgm:spPr/>
    </dgm:pt>
    <dgm:pt modelId="{356B76A2-F435-49C9-8521-CB92D2846A39}" type="pres">
      <dgm:prSet presAssocID="{1CEBFEC2-635C-4F41-B31A-60117F1719D4}" presName="descendantText" presStyleLbl="alignAcc1" presStyleIdx="2" presStyleCnt="6" custScaleX="82504" custScaleY="116985">
        <dgm:presLayoutVars>
          <dgm:bulletEnabled val="1"/>
        </dgm:presLayoutVars>
      </dgm:prSet>
      <dgm:spPr/>
    </dgm:pt>
    <dgm:pt modelId="{20A37D2E-E5A2-4D91-AB61-38E13825F218}" type="pres">
      <dgm:prSet presAssocID="{4E867358-99D5-4C3E-BB4A-67337DFF9F63}" presName="sp" presStyleCnt="0"/>
      <dgm:spPr/>
    </dgm:pt>
    <dgm:pt modelId="{71B2BA09-62BA-400C-80CF-F0425A96BCB3}" type="pres">
      <dgm:prSet presAssocID="{D2477797-BEF1-46DF-A90A-C0364C0F1A3E}" presName="composite" presStyleCnt="0"/>
      <dgm:spPr/>
    </dgm:pt>
    <dgm:pt modelId="{05CB2C3C-7739-488F-ACE0-B1FB1B2FB8BB}" type="pres">
      <dgm:prSet presAssocID="{D2477797-BEF1-46DF-A90A-C0364C0F1A3E}" presName="parentText" presStyleLbl="alignNode1" presStyleIdx="3" presStyleCnt="6" custScaleX="371139" custLinFactNeighborX="-8388">
        <dgm:presLayoutVars>
          <dgm:chMax val="1"/>
          <dgm:bulletEnabled val="1"/>
        </dgm:presLayoutVars>
      </dgm:prSet>
      <dgm:spPr/>
    </dgm:pt>
    <dgm:pt modelId="{C34F2D08-6927-496D-9ACC-40475DD29107}" type="pres">
      <dgm:prSet presAssocID="{D2477797-BEF1-46DF-A90A-C0364C0F1A3E}" presName="descendantText" presStyleLbl="alignAcc1" presStyleIdx="3" presStyleCnt="6" custScaleX="82504" custScaleY="116985">
        <dgm:presLayoutVars>
          <dgm:bulletEnabled val="1"/>
        </dgm:presLayoutVars>
      </dgm:prSet>
      <dgm:spPr/>
    </dgm:pt>
    <dgm:pt modelId="{37A700D2-7F5A-4802-B1BD-0FE1683C29EA}" type="pres">
      <dgm:prSet presAssocID="{228CF5CF-67B1-4C47-B771-47788CAF7835}" presName="sp" presStyleCnt="0"/>
      <dgm:spPr/>
    </dgm:pt>
    <dgm:pt modelId="{FE7AF542-14F9-4A12-A6C3-FAA036217DB3}" type="pres">
      <dgm:prSet presAssocID="{F7E9C2FA-C5E4-4978-A796-D615D75A90CE}" presName="composite" presStyleCnt="0"/>
      <dgm:spPr/>
    </dgm:pt>
    <dgm:pt modelId="{893048DC-88A2-4640-9ABA-2756ADE7705E}" type="pres">
      <dgm:prSet presAssocID="{F7E9C2FA-C5E4-4978-A796-D615D75A90CE}" presName="parentText" presStyleLbl="alignNode1" presStyleIdx="4" presStyleCnt="6" custScaleX="371139" custLinFactNeighborX="-8388">
        <dgm:presLayoutVars>
          <dgm:chMax val="1"/>
          <dgm:bulletEnabled val="1"/>
        </dgm:presLayoutVars>
      </dgm:prSet>
      <dgm:spPr/>
    </dgm:pt>
    <dgm:pt modelId="{839E5724-75FB-4BCA-8DE2-C8C99B9E99B7}" type="pres">
      <dgm:prSet presAssocID="{F7E9C2FA-C5E4-4978-A796-D615D75A90CE}" presName="descendantText" presStyleLbl="alignAcc1" presStyleIdx="4" presStyleCnt="6" custScaleX="82504" custScaleY="116985">
        <dgm:presLayoutVars>
          <dgm:bulletEnabled val="1"/>
        </dgm:presLayoutVars>
      </dgm:prSet>
      <dgm:spPr/>
    </dgm:pt>
    <dgm:pt modelId="{54551C01-C9F2-422D-8CEE-4C55504CE5C0}" type="pres">
      <dgm:prSet presAssocID="{E5570C3E-3F73-4364-99C0-F6FA9912CF57}" presName="sp" presStyleCnt="0"/>
      <dgm:spPr/>
    </dgm:pt>
    <dgm:pt modelId="{14255266-0BCF-4F5E-99DD-DCC460080D8A}" type="pres">
      <dgm:prSet presAssocID="{F3B9B6D4-4919-48C3-807B-7CF62E04463C}" presName="composite" presStyleCnt="0"/>
      <dgm:spPr/>
    </dgm:pt>
    <dgm:pt modelId="{71AE42DF-DAA2-4A9C-A0AB-2D9A969348C7}" type="pres">
      <dgm:prSet presAssocID="{F3B9B6D4-4919-48C3-807B-7CF62E04463C}" presName="parentText" presStyleLbl="alignNode1" presStyleIdx="5" presStyleCnt="6" custScaleX="371139" custLinFactNeighborX="-8388">
        <dgm:presLayoutVars>
          <dgm:chMax val="1"/>
          <dgm:bulletEnabled val="1"/>
        </dgm:presLayoutVars>
      </dgm:prSet>
      <dgm:spPr/>
    </dgm:pt>
    <dgm:pt modelId="{0A8B3643-2E33-48DF-A8E1-952A8E31D72E}" type="pres">
      <dgm:prSet presAssocID="{F3B9B6D4-4919-48C3-807B-7CF62E04463C}" presName="descendantText" presStyleLbl="alignAcc1" presStyleIdx="5" presStyleCnt="6" custScaleX="82504" custScaleY="116985">
        <dgm:presLayoutVars>
          <dgm:bulletEnabled val="1"/>
        </dgm:presLayoutVars>
      </dgm:prSet>
      <dgm:spPr/>
    </dgm:pt>
  </dgm:ptLst>
  <dgm:cxnLst>
    <dgm:cxn modelId="{895F1417-A107-473E-8943-F821CD526FAA}" srcId="{9F763C75-9BAC-4FC8-BF9E-347EF15B11D7}" destId="{F892D05F-8B6F-41A9-A1BD-38A531A91D4C}" srcOrd="0" destOrd="0" parTransId="{061384D0-7BB8-4735-A40B-CDAC0BD9DAD7}" sibTransId="{82B34247-7068-4BCD-B226-96FE880A63D4}"/>
    <dgm:cxn modelId="{74BB8E28-FE9B-4694-A62D-D5822EEC0E33}" type="presOf" srcId="{63BEC4A1-B156-455C-83DC-C78BDD61C0D0}" destId="{356B76A2-F435-49C9-8521-CB92D2846A39}" srcOrd="0" destOrd="1" presId="urn:microsoft.com/office/officeart/2005/8/layout/chevron2"/>
    <dgm:cxn modelId="{4272B330-887E-455E-B981-65A03712F6E5}" srcId="{31013247-B89D-421B-967A-B270CE65AEEA}" destId="{F3B9B6D4-4919-48C3-807B-7CF62E04463C}" srcOrd="5" destOrd="0" parTransId="{663CD137-8964-416F-AC9E-6E251C20D0C0}" sibTransId="{9C91C4F4-E148-4742-8203-F92F1C9FB6DA}"/>
    <dgm:cxn modelId="{5840F63E-A6D7-4BD3-8B34-AD884E1C703B}" type="presOf" srcId="{31013247-B89D-421B-967A-B270CE65AEEA}" destId="{C69D17BF-EDB0-4773-B634-937817D08DAB}" srcOrd="0" destOrd="0" presId="urn:microsoft.com/office/officeart/2005/8/layout/chevron2"/>
    <dgm:cxn modelId="{272B645D-40BC-4BFC-9FF4-8376A7502C72}" type="presOf" srcId="{0609C275-328B-4819-8AD4-72266C556D75}" destId="{839E5724-75FB-4BCA-8DE2-C8C99B9E99B7}" srcOrd="0" destOrd="0" presId="urn:microsoft.com/office/officeart/2005/8/layout/chevron2"/>
    <dgm:cxn modelId="{60414A60-F4B7-4265-8DCF-EE2246DC8550}" type="presOf" srcId="{3C47814B-8C3A-4454-98CB-FFAF1F353065}" destId="{0A8B3643-2E33-48DF-A8E1-952A8E31D72E}" srcOrd="0" destOrd="1" presId="urn:microsoft.com/office/officeart/2005/8/layout/chevron2"/>
    <dgm:cxn modelId="{E59A8365-E403-4E67-BF13-29AB3CF2CA9B}" type="presOf" srcId="{9DD1EF29-B99D-4BE1-87D3-8B1A7A56DCFA}" destId="{0A8B3643-2E33-48DF-A8E1-952A8E31D72E}" srcOrd="0" destOrd="0" presId="urn:microsoft.com/office/officeart/2005/8/layout/chevron2"/>
    <dgm:cxn modelId="{497CBF65-109B-49A3-B96C-ED971155330B}" type="presOf" srcId="{9F763C75-9BAC-4FC8-BF9E-347EF15B11D7}" destId="{A6021C4D-E81E-4E5A-8A36-37E26842FC7B}" srcOrd="0" destOrd="0" presId="urn:microsoft.com/office/officeart/2005/8/layout/chevron2"/>
    <dgm:cxn modelId="{36CD3C4A-247B-4512-B997-DE688074F8D4}" srcId="{31013247-B89D-421B-967A-B270CE65AEEA}" destId="{AA299921-25B9-40BA-BC80-A2DED6257977}" srcOrd="1" destOrd="0" parTransId="{8D8F9548-0E53-43C1-B9A9-743EF8292F6A}" sibTransId="{0C688461-2247-43A9-8420-C2B7798A659D}"/>
    <dgm:cxn modelId="{F5FCB24E-EB0B-4920-BCB7-D2283337020B}" type="presOf" srcId="{080F661D-F4E1-4985-B6EE-69E0966070B2}" destId="{839E5724-75FB-4BCA-8DE2-C8C99B9E99B7}" srcOrd="0" destOrd="1" presId="urn:microsoft.com/office/officeart/2005/8/layout/chevron2"/>
    <dgm:cxn modelId="{0D5F3550-6DA4-457E-8191-9767588FD724}" srcId="{1CEBFEC2-635C-4F41-B31A-60117F1719D4}" destId="{6A2862AF-9F1C-4735-B0AA-7914C47797AB}" srcOrd="0" destOrd="0" parTransId="{F4F21A77-AF2A-4722-931C-5CA52910B609}" sibTransId="{57F055C1-9F46-4DFE-A2BC-24EA27BF58C3}"/>
    <dgm:cxn modelId="{454E4476-3657-4B9B-9BBB-D6D31CA02A7E}" srcId="{D2477797-BEF1-46DF-A90A-C0364C0F1A3E}" destId="{4267D13E-F983-4C16-AAE6-7490CB0BEEF7}" srcOrd="0" destOrd="0" parTransId="{888870A9-063E-4528-BB63-5EF60ADA72ED}" sibTransId="{6C474EC8-A99A-4C83-BAB1-099B65DD6166}"/>
    <dgm:cxn modelId="{CD20FD77-2F98-4B7C-A5CA-8A4B03DAE5DD}" srcId="{9F763C75-9BAC-4FC8-BF9E-347EF15B11D7}" destId="{ADA8E3B6-ECB7-4EFA-A9B4-C14442F8C6A2}" srcOrd="1" destOrd="0" parTransId="{6EB5E55F-2FEB-44D5-9EAF-5F20249F98E3}" sibTransId="{8374998D-412E-4DC3-BD3C-C7CC2AC30FFD}"/>
    <dgm:cxn modelId="{494E8579-98E3-43C0-B12D-1787290A8B6B}" type="presOf" srcId="{657B07E2-2F8A-41A3-904D-1E06D427DD68}" destId="{C34F2D08-6927-496D-9ACC-40475DD29107}" srcOrd="0" destOrd="1" presId="urn:microsoft.com/office/officeart/2005/8/layout/chevron2"/>
    <dgm:cxn modelId="{A3652E80-CC50-4B8F-B6FE-CF6A6C15ED9A}" type="presOf" srcId="{1CEBFEC2-635C-4F41-B31A-60117F1719D4}" destId="{6B9D0A03-08FA-42AB-A18B-7BB63CCE3465}" srcOrd="0" destOrd="0" presId="urn:microsoft.com/office/officeart/2005/8/layout/chevron2"/>
    <dgm:cxn modelId="{41C6B480-D5D4-4626-8D5B-9784A3C41DEA}" type="presOf" srcId="{F7E9C2FA-C5E4-4978-A796-D615D75A90CE}" destId="{893048DC-88A2-4640-9ABA-2756ADE7705E}" srcOrd="0" destOrd="0" presId="urn:microsoft.com/office/officeart/2005/8/layout/chevron2"/>
    <dgm:cxn modelId="{16FF0983-9B04-4630-803C-F6C2F8AEA61E}" srcId="{AA299921-25B9-40BA-BC80-A2DED6257977}" destId="{D41A094C-EF9A-4B95-93B9-D522538402E1}" srcOrd="0" destOrd="0" parTransId="{91C52AFC-27E8-4CF8-B4E7-C17188A9ABF0}" sibTransId="{9283FB79-D97C-41BF-A115-91946188081F}"/>
    <dgm:cxn modelId="{C290888D-713E-4354-AC34-78879E4BD10E}" type="presOf" srcId="{D2477797-BEF1-46DF-A90A-C0364C0F1A3E}" destId="{05CB2C3C-7739-488F-ACE0-B1FB1B2FB8BB}" srcOrd="0" destOrd="0" presId="urn:microsoft.com/office/officeart/2005/8/layout/chevron2"/>
    <dgm:cxn modelId="{127A4C99-93DA-4395-982F-750545E838E6}" srcId="{D2477797-BEF1-46DF-A90A-C0364C0F1A3E}" destId="{657B07E2-2F8A-41A3-904D-1E06D427DD68}" srcOrd="1" destOrd="0" parTransId="{5443EFB9-850D-49C5-A5EB-114C1CEECC0C}" sibTransId="{4F2FBB04-85E8-45D2-8910-C9493557B2EB}"/>
    <dgm:cxn modelId="{C0BA3B9F-50FA-4B3B-BFD5-F6296862E4E4}" srcId="{F7E9C2FA-C5E4-4978-A796-D615D75A90CE}" destId="{080F661D-F4E1-4985-B6EE-69E0966070B2}" srcOrd="1" destOrd="0" parTransId="{80901613-1D8B-4852-BC47-82920E503E14}" sibTransId="{3915C679-B36A-4824-BB17-27E8B76F8831}"/>
    <dgm:cxn modelId="{E6FB78A8-0FEC-4FF4-8A8E-1C3E098F60DB}" type="presOf" srcId="{6A2862AF-9F1C-4735-B0AA-7914C47797AB}" destId="{356B76A2-F435-49C9-8521-CB92D2846A39}" srcOrd="0" destOrd="0" presId="urn:microsoft.com/office/officeart/2005/8/layout/chevron2"/>
    <dgm:cxn modelId="{4172A9A9-190A-4495-AD52-199C2D14D758}" srcId="{31013247-B89D-421B-967A-B270CE65AEEA}" destId="{D2477797-BEF1-46DF-A90A-C0364C0F1A3E}" srcOrd="3" destOrd="0" parTransId="{EED20134-CEC6-451E-9E9C-5EDB4E929913}" sibTransId="{228CF5CF-67B1-4C47-B771-47788CAF7835}"/>
    <dgm:cxn modelId="{555B92AC-3DF4-42D5-9FC3-FB2D9B132DE5}" srcId="{F3B9B6D4-4919-48C3-807B-7CF62E04463C}" destId="{3C47814B-8C3A-4454-98CB-FFAF1F353065}" srcOrd="1" destOrd="0" parTransId="{84891B20-D954-4F12-B1D3-B0A5C97044B5}" sibTransId="{C815ED81-56BE-445B-A692-9E46C4C04511}"/>
    <dgm:cxn modelId="{D779A3B4-1516-4A8B-82A3-70FCA6B6494A}" srcId="{1CEBFEC2-635C-4F41-B31A-60117F1719D4}" destId="{63BEC4A1-B156-455C-83DC-C78BDD61C0D0}" srcOrd="1" destOrd="0" parTransId="{690E2019-D991-4B08-AC68-00C689992587}" sibTransId="{240A0653-17BA-4060-8853-1D565FD57B5E}"/>
    <dgm:cxn modelId="{530DB9C9-A782-4722-BACD-E1F5B8982E55}" type="presOf" srcId="{ADA8E3B6-ECB7-4EFA-A9B4-C14442F8C6A2}" destId="{608E99FE-F90F-40B2-82D9-A6BCABEC43CD}" srcOrd="0" destOrd="1" presId="urn:microsoft.com/office/officeart/2005/8/layout/chevron2"/>
    <dgm:cxn modelId="{613418CA-1966-415D-8619-966CBD538341}" srcId="{31013247-B89D-421B-967A-B270CE65AEEA}" destId="{1CEBFEC2-635C-4F41-B31A-60117F1719D4}" srcOrd="2" destOrd="0" parTransId="{15E5DBEA-41C3-43B5-BF0A-785AB7F9E738}" sibTransId="{4E867358-99D5-4C3E-BB4A-67337DFF9F63}"/>
    <dgm:cxn modelId="{24F6ACCA-D89A-4AE0-BAC1-69F329C16CAE}" srcId="{F3B9B6D4-4919-48C3-807B-7CF62E04463C}" destId="{9DD1EF29-B99D-4BE1-87D3-8B1A7A56DCFA}" srcOrd="0" destOrd="0" parTransId="{ED4D06F7-E4C5-41CA-A9D7-94D02FC75B61}" sibTransId="{2A033019-C30D-4187-83D5-059E07071DAC}"/>
    <dgm:cxn modelId="{51E1AACE-16E6-4AFB-96D8-ED14F0F9F53E}" type="presOf" srcId="{D41A094C-EF9A-4B95-93B9-D522538402E1}" destId="{E0EA3E08-F090-4EBD-8B1F-FCE6E4731358}" srcOrd="0" destOrd="0" presId="urn:microsoft.com/office/officeart/2005/8/layout/chevron2"/>
    <dgm:cxn modelId="{CD3D6CD6-946F-432F-BC20-C80584885EAB}" srcId="{F7E9C2FA-C5E4-4978-A796-D615D75A90CE}" destId="{0609C275-328B-4819-8AD4-72266C556D75}" srcOrd="0" destOrd="0" parTransId="{FCA893D8-8035-4B73-A1E0-D7ACA9DC7187}" sibTransId="{D3BB6FD3-CC4D-4326-853F-6930826A6E6A}"/>
    <dgm:cxn modelId="{8171B6DC-280C-400A-91E2-E34B2D236186}" type="presOf" srcId="{AA299921-25B9-40BA-BC80-A2DED6257977}" destId="{19282BB7-146E-4E13-B22F-BB07AD141391}" srcOrd="0" destOrd="0" presId="urn:microsoft.com/office/officeart/2005/8/layout/chevron2"/>
    <dgm:cxn modelId="{82E656E3-8868-4936-8EAE-0FDD85363CC6}" srcId="{31013247-B89D-421B-967A-B270CE65AEEA}" destId="{9F763C75-9BAC-4FC8-BF9E-347EF15B11D7}" srcOrd="0" destOrd="0" parTransId="{DD25E398-8DA7-4AE9-8E95-CA0197DB08B1}" sibTransId="{C021E1BA-11AC-4936-91E0-4AF294BB5299}"/>
    <dgm:cxn modelId="{8DFF9DE7-0EAD-45E2-A16B-1543D844F922}" type="presOf" srcId="{4267D13E-F983-4C16-AAE6-7490CB0BEEF7}" destId="{C34F2D08-6927-496D-9ACC-40475DD29107}" srcOrd="0" destOrd="0" presId="urn:microsoft.com/office/officeart/2005/8/layout/chevron2"/>
    <dgm:cxn modelId="{0D4706ED-C52D-4223-B407-DDA3265A978C}" srcId="{31013247-B89D-421B-967A-B270CE65AEEA}" destId="{F7E9C2FA-C5E4-4978-A796-D615D75A90CE}" srcOrd="4" destOrd="0" parTransId="{061D6F78-08B6-4CD7-A054-DDBF768B75D1}" sibTransId="{E5570C3E-3F73-4364-99C0-F6FA9912CF57}"/>
    <dgm:cxn modelId="{D40294F7-D634-4D7D-A566-2D5B9DA4ABCE}" type="presOf" srcId="{F3B9B6D4-4919-48C3-807B-7CF62E04463C}" destId="{71AE42DF-DAA2-4A9C-A0AB-2D9A969348C7}" srcOrd="0" destOrd="0" presId="urn:microsoft.com/office/officeart/2005/8/layout/chevron2"/>
    <dgm:cxn modelId="{351AB0FD-9E5C-4817-B95A-17CEC665F793}" type="presOf" srcId="{F892D05F-8B6F-41A9-A1BD-38A531A91D4C}" destId="{608E99FE-F90F-40B2-82D9-A6BCABEC43CD}" srcOrd="0" destOrd="0" presId="urn:microsoft.com/office/officeart/2005/8/layout/chevron2"/>
    <dgm:cxn modelId="{48A922D8-FFF6-4344-A5BB-DC7FCC178D93}" type="presParOf" srcId="{C69D17BF-EDB0-4773-B634-937817D08DAB}" destId="{BB632ECB-414E-4680-989C-F63E3977827F}" srcOrd="0" destOrd="0" presId="urn:microsoft.com/office/officeart/2005/8/layout/chevron2"/>
    <dgm:cxn modelId="{A4310E22-E679-4437-9C04-30BF0CB6C42A}" type="presParOf" srcId="{BB632ECB-414E-4680-989C-F63E3977827F}" destId="{A6021C4D-E81E-4E5A-8A36-37E26842FC7B}" srcOrd="0" destOrd="0" presId="urn:microsoft.com/office/officeart/2005/8/layout/chevron2"/>
    <dgm:cxn modelId="{E0A5DD9D-9CA5-4D9D-B197-A031D4B89F42}" type="presParOf" srcId="{BB632ECB-414E-4680-989C-F63E3977827F}" destId="{608E99FE-F90F-40B2-82D9-A6BCABEC43CD}" srcOrd="1" destOrd="0" presId="urn:microsoft.com/office/officeart/2005/8/layout/chevron2"/>
    <dgm:cxn modelId="{1A5DB764-6C2D-4B14-8FC7-3B12B7712C3E}" type="presParOf" srcId="{C69D17BF-EDB0-4773-B634-937817D08DAB}" destId="{FF59A296-E248-469A-9B6A-FD33D5A55CEF}" srcOrd="1" destOrd="0" presId="urn:microsoft.com/office/officeart/2005/8/layout/chevron2"/>
    <dgm:cxn modelId="{E49B3785-0667-440B-9EC0-093FC0E90070}" type="presParOf" srcId="{C69D17BF-EDB0-4773-B634-937817D08DAB}" destId="{56150E27-3215-4F91-9886-119A75B9CA0C}" srcOrd="2" destOrd="0" presId="urn:microsoft.com/office/officeart/2005/8/layout/chevron2"/>
    <dgm:cxn modelId="{D757420B-0F6E-4AF2-A075-9DC5CC7946AC}" type="presParOf" srcId="{56150E27-3215-4F91-9886-119A75B9CA0C}" destId="{19282BB7-146E-4E13-B22F-BB07AD141391}" srcOrd="0" destOrd="0" presId="urn:microsoft.com/office/officeart/2005/8/layout/chevron2"/>
    <dgm:cxn modelId="{CBB61B82-4734-4D85-B648-23CC73CC60F7}" type="presParOf" srcId="{56150E27-3215-4F91-9886-119A75B9CA0C}" destId="{E0EA3E08-F090-4EBD-8B1F-FCE6E4731358}" srcOrd="1" destOrd="0" presId="urn:microsoft.com/office/officeart/2005/8/layout/chevron2"/>
    <dgm:cxn modelId="{1F568139-B3A4-46BB-A8F3-E9C37B9C9B72}" type="presParOf" srcId="{C69D17BF-EDB0-4773-B634-937817D08DAB}" destId="{91DFE753-EB29-4D08-B766-050B8D75320E}" srcOrd="3" destOrd="0" presId="urn:microsoft.com/office/officeart/2005/8/layout/chevron2"/>
    <dgm:cxn modelId="{F381B9FB-72C3-45EE-AAF3-FA0BEDAD22CC}" type="presParOf" srcId="{C69D17BF-EDB0-4773-B634-937817D08DAB}" destId="{E01A66FC-55DE-4E28-A6E3-5EBB77CB9CCA}" srcOrd="4" destOrd="0" presId="urn:microsoft.com/office/officeart/2005/8/layout/chevron2"/>
    <dgm:cxn modelId="{32A7E57B-D82C-473A-85AE-612A2819233A}" type="presParOf" srcId="{E01A66FC-55DE-4E28-A6E3-5EBB77CB9CCA}" destId="{6B9D0A03-08FA-42AB-A18B-7BB63CCE3465}" srcOrd="0" destOrd="0" presId="urn:microsoft.com/office/officeart/2005/8/layout/chevron2"/>
    <dgm:cxn modelId="{967B9601-44EF-4EFF-9EC7-430A08E3729B}" type="presParOf" srcId="{E01A66FC-55DE-4E28-A6E3-5EBB77CB9CCA}" destId="{356B76A2-F435-49C9-8521-CB92D2846A39}" srcOrd="1" destOrd="0" presId="urn:microsoft.com/office/officeart/2005/8/layout/chevron2"/>
    <dgm:cxn modelId="{943E1295-7A68-48B3-94F7-0D027DBFD535}" type="presParOf" srcId="{C69D17BF-EDB0-4773-B634-937817D08DAB}" destId="{20A37D2E-E5A2-4D91-AB61-38E13825F218}" srcOrd="5" destOrd="0" presId="urn:microsoft.com/office/officeart/2005/8/layout/chevron2"/>
    <dgm:cxn modelId="{E36684CF-B27E-4802-AB8F-7761500F65D3}" type="presParOf" srcId="{C69D17BF-EDB0-4773-B634-937817D08DAB}" destId="{71B2BA09-62BA-400C-80CF-F0425A96BCB3}" srcOrd="6" destOrd="0" presId="urn:microsoft.com/office/officeart/2005/8/layout/chevron2"/>
    <dgm:cxn modelId="{F03C6440-11EF-4064-A682-9401EFCC0B61}" type="presParOf" srcId="{71B2BA09-62BA-400C-80CF-F0425A96BCB3}" destId="{05CB2C3C-7739-488F-ACE0-B1FB1B2FB8BB}" srcOrd="0" destOrd="0" presId="urn:microsoft.com/office/officeart/2005/8/layout/chevron2"/>
    <dgm:cxn modelId="{3B143D0C-7CE2-49C2-B221-C41CB6A09995}" type="presParOf" srcId="{71B2BA09-62BA-400C-80CF-F0425A96BCB3}" destId="{C34F2D08-6927-496D-9ACC-40475DD29107}" srcOrd="1" destOrd="0" presId="urn:microsoft.com/office/officeart/2005/8/layout/chevron2"/>
    <dgm:cxn modelId="{8549A970-2F40-4CF0-9932-79EBB6AC9DD2}" type="presParOf" srcId="{C69D17BF-EDB0-4773-B634-937817D08DAB}" destId="{37A700D2-7F5A-4802-B1BD-0FE1683C29EA}" srcOrd="7" destOrd="0" presId="urn:microsoft.com/office/officeart/2005/8/layout/chevron2"/>
    <dgm:cxn modelId="{16E1D657-DF46-4182-ACDD-72CAB7E74861}" type="presParOf" srcId="{C69D17BF-EDB0-4773-B634-937817D08DAB}" destId="{FE7AF542-14F9-4A12-A6C3-FAA036217DB3}" srcOrd="8" destOrd="0" presId="urn:microsoft.com/office/officeart/2005/8/layout/chevron2"/>
    <dgm:cxn modelId="{55FC1CA1-2A3F-4FA4-8EE8-B2D028AD79E0}" type="presParOf" srcId="{FE7AF542-14F9-4A12-A6C3-FAA036217DB3}" destId="{893048DC-88A2-4640-9ABA-2756ADE7705E}" srcOrd="0" destOrd="0" presId="urn:microsoft.com/office/officeart/2005/8/layout/chevron2"/>
    <dgm:cxn modelId="{0BDB4F87-CFE8-4A2C-B895-E5177C0A3C4F}" type="presParOf" srcId="{FE7AF542-14F9-4A12-A6C3-FAA036217DB3}" destId="{839E5724-75FB-4BCA-8DE2-C8C99B9E99B7}" srcOrd="1" destOrd="0" presId="urn:microsoft.com/office/officeart/2005/8/layout/chevron2"/>
    <dgm:cxn modelId="{E7DCEFAD-C2AE-4260-BC9A-E02BA4BDDB09}" type="presParOf" srcId="{C69D17BF-EDB0-4773-B634-937817D08DAB}" destId="{54551C01-C9F2-422D-8CEE-4C55504CE5C0}" srcOrd="9" destOrd="0" presId="urn:microsoft.com/office/officeart/2005/8/layout/chevron2"/>
    <dgm:cxn modelId="{D50ACC1B-071E-4114-BE79-0FCF1385CBBB}" type="presParOf" srcId="{C69D17BF-EDB0-4773-B634-937817D08DAB}" destId="{14255266-0BCF-4F5E-99DD-DCC460080D8A}" srcOrd="10" destOrd="0" presId="urn:microsoft.com/office/officeart/2005/8/layout/chevron2"/>
    <dgm:cxn modelId="{EC612B84-7510-4889-BA4D-F325C4524B50}" type="presParOf" srcId="{14255266-0BCF-4F5E-99DD-DCC460080D8A}" destId="{71AE42DF-DAA2-4A9C-A0AB-2D9A969348C7}" srcOrd="0" destOrd="0" presId="urn:microsoft.com/office/officeart/2005/8/layout/chevron2"/>
    <dgm:cxn modelId="{761099CF-A94C-438F-A3FA-A6809661897F}" type="presParOf" srcId="{14255266-0BCF-4F5E-99DD-DCC460080D8A}" destId="{0A8B3643-2E33-48DF-A8E1-952A8E31D72E}" srcOrd="1" destOrd="0" presId="urn:microsoft.com/office/officeart/2005/8/layout/chevron2"/>
  </dgm:cxnLst>
  <dgm:bg>
    <a:solidFill>
      <a:schemeClr val="bg2">
        <a:lumMod val="10000"/>
      </a:schemeClr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1013247-B89D-421B-967A-B270CE65AEEA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F3B9B6D4-4919-48C3-807B-7CF62E04463C}">
      <dgm:prSet custT="1"/>
      <dgm:spPr>
        <a:solidFill>
          <a:schemeClr val="accent1">
            <a:lumMod val="5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zh-TW" altLang="en-US" sz="2000" b="1" dirty="0">
              <a:latin typeface="標楷體" panose="03000509000000000000" pitchFamily="65" charset="-120"/>
              <a:ea typeface="標楷體" panose="03000509000000000000" pitchFamily="65" charset="-120"/>
            </a:rPr>
            <a:t>列印</a:t>
          </a:r>
        </a:p>
      </dgm:t>
    </dgm:pt>
    <dgm:pt modelId="{9C91C4F4-E148-4742-8203-F92F1C9FB6DA}" type="sibTrans" cxnId="{4272B330-887E-455E-B981-65A03712F6E5}">
      <dgm:prSet/>
      <dgm:spPr/>
      <dgm:t>
        <a:bodyPr/>
        <a:lstStyle/>
        <a:p>
          <a:endParaRPr lang="zh-TW" altLang="en-US" b="1"/>
        </a:p>
      </dgm:t>
    </dgm:pt>
    <dgm:pt modelId="{663CD137-8964-416F-AC9E-6E251C20D0C0}" type="parTrans" cxnId="{4272B330-887E-455E-B981-65A03712F6E5}">
      <dgm:prSet/>
      <dgm:spPr/>
      <dgm:t>
        <a:bodyPr/>
        <a:lstStyle/>
        <a:p>
          <a:endParaRPr lang="zh-TW" altLang="en-US" b="1"/>
        </a:p>
      </dgm:t>
    </dgm:pt>
    <dgm:pt modelId="{F7E9C2FA-C5E4-4978-A796-D615D75A90CE}">
      <dgm:prSet custT="1"/>
      <dgm:spPr>
        <a:solidFill>
          <a:schemeClr val="accent1">
            <a:lumMod val="5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zh-TW" altLang="en-US" sz="2000" b="1" dirty="0">
              <a:latin typeface="標楷體" panose="03000509000000000000" pitchFamily="65" charset="-120"/>
              <a:ea typeface="標楷體" panose="03000509000000000000" pitchFamily="65" charset="-120"/>
            </a:rPr>
            <a:t>儲存資料</a:t>
          </a:r>
        </a:p>
      </dgm:t>
    </dgm:pt>
    <dgm:pt modelId="{E5570C3E-3F73-4364-99C0-F6FA9912CF57}" type="sibTrans" cxnId="{0D4706ED-C52D-4223-B407-DDA3265A978C}">
      <dgm:prSet/>
      <dgm:spPr/>
      <dgm:t>
        <a:bodyPr/>
        <a:lstStyle/>
        <a:p>
          <a:endParaRPr lang="zh-TW" altLang="en-US" b="1"/>
        </a:p>
      </dgm:t>
    </dgm:pt>
    <dgm:pt modelId="{061D6F78-08B6-4CD7-A054-DDBF768B75D1}" type="parTrans" cxnId="{0D4706ED-C52D-4223-B407-DDA3265A978C}">
      <dgm:prSet/>
      <dgm:spPr/>
      <dgm:t>
        <a:bodyPr/>
        <a:lstStyle/>
        <a:p>
          <a:endParaRPr lang="zh-TW" altLang="en-US" b="1"/>
        </a:p>
      </dgm:t>
    </dgm:pt>
    <dgm:pt modelId="{D2477797-BEF1-46DF-A90A-C0364C0F1A3E}">
      <dgm:prSet custT="1"/>
      <dgm:spPr>
        <a:solidFill>
          <a:schemeClr val="accent1">
            <a:lumMod val="50000"/>
          </a:schemeClr>
        </a:solidFill>
        <a:ln>
          <a:solidFill>
            <a:schemeClr val="tx1"/>
          </a:solidFill>
        </a:ln>
      </dgm:spPr>
      <dgm:t>
        <a:bodyPr/>
        <a:lstStyle/>
        <a:p>
          <a:pPr>
            <a:lnSpc>
              <a:spcPts val="2400"/>
            </a:lnSpc>
            <a:spcAft>
              <a:spcPts val="0"/>
            </a:spcAft>
          </a:pPr>
          <a:r>
            <a:rPr lang="zh-TW" altLang="en-US" sz="2000" b="1" dirty="0">
              <a:latin typeface="標楷體" panose="03000509000000000000" pitchFamily="65" charset="-120"/>
              <a:ea typeface="標楷體" panose="03000509000000000000" pitchFamily="65" charset="-120"/>
            </a:rPr>
            <a:t>目標能量、效益</a:t>
          </a:r>
        </a:p>
        <a:p>
          <a:pPr>
            <a:lnSpc>
              <a:spcPts val="2400"/>
            </a:lnSpc>
            <a:spcAft>
              <a:spcPts val="0"/>
            </a:spcAft>
          </a:pPr>
          <a:r>
            <a:rPr lang="zh-TW" altLang="en-US" sz="2000" b="1" dirty="0">
              <a:latin typeface="標楷體" panose="03000509000000000000" pitchFamily="65" charset="-120"/>
              <a:ea typeface="標楷體" panose="03000509000000000000" pitchFamily="65" charset="-120"/>
            </a:rPr>
            <a:t>分析、用途說明</a:t>
          </a:r>
        </a:p>
        <a:p>
          <a:pPr>
            <a:lnSpc>
              <a:spcPct val="90000"/>
            </a:lnSpc>
            <a:spcAft>
              <a:spcPct val="35000"/>
            </a:spcAft>
          </a:pPr>
          <a:endParaRPr lang="zh-TW" altLang="en-US" sz="2000" b="1" dirty="0"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228CF5CF-67B1-4C47-B771-47788CAF7835}" type="sibTrans" cxnId="{4172A9A9-190A-4495-AD52-199C2D14D758}">
      <dgm:prSet/>
      <dgm:spPr/>
      <dgm:t>
        <a:bodyPr/>
        <a:lstStyle/>
        <a:p>
          <a:endParaRPr lang="zh-TW" altLang="en-US" b="1"/>
        </a:p>
      </dgm:t>
    </dgm:pt>
    <dgm:pt modelId="{EED20134-CEC6-451E-9E9C-5EDB4E929913}" type="parTrans" cxnId="{4172A9A9-190A-4495-AD52-199C2D14D758}">
      <dgm:prSet/>
      <dgm:spPr/>
      <dgm:t>
        <a:bodyPr/>
        <a:lstStyle/>
        <a:p>
          <a:endParaRPr lang="zh-TW" altLang="en-US" b="1"/>
        </a:p>
      </dgm:t>
    </dgm:pt>
    <dgm:pt modelId="{1CEBFEC2-635C-4F41-B31A-60117F1719D4}">
      <dgm:prSet custT="1"/>
      <dgm:spPr>
        <a:solidFill>
          <a:schemeClr val="accent1">
            <a:lumMod val="5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zh-TW" altLang="en-US" sz="2000" b="1" dirty="0">
              <a:latin typeface="標楷體" panose="03000509000000000000" pitchFamily="65" charset="-120"/>
              <a:ea typeface="標楷體" panose="03000509000000000000" pitchFamily="65" charset="-120"/>
            </a:rPr>
            <a:t>單價</a:t>
          </a:r>
        </a:p>
      </dgm:t>
    </dgm:pt>
    <dgm:pt modelId="{4E867358-99D5-4C3E-BB4A-67337DFF9F63}" type="sibTrans" cxnId="{613418CA-1966-415D-8619-966CBD538341}">
      <dgm:prSet/>
      <dgm:spPr/>
      <dgm:t>
        <a:bodyPr/>
        <a:lstStyle/>
        <a:p>
          <a:endParaRPr lang="zh-TW" altLang="en-US" b="1"/>
        </a:p>
      </dgm:t>
    </dgm:pt>
    <dgm:pt modelId="{15E5DBEA-41C3-43B5-BF0A-785AB7F9E738}" type="parTrans" cxnId="{613418CA-1966-415D-8619-966CBD538341}">
      <dgm:prSet/>
      <dgm:spPr/>
      <dgm:t>
        <a:bodyPr/>
        <a:lstStyle/>
        <a:p>
          <a:endParaRPr lang="zh-TW" altLang="en-US" b="1"/>
        </a:p>
      </dgm:t>
    </dgm:pt>
    <dgm:pt modelId="{AD8A6BCA-51FD-49B0-A969-EBDD877352ED}">
      <dgm:prSet/>
      <dgm:spPr/>
      <dgm:t>
        <a:bodyPr/>
        <a:lstStyle/>
        <a:p>
          <a:pPr>
            <a:lnSpc>
              <a:spcPct val="100000"/>
            </a:lnSpc>
          </a:pPr>
          <a:r>
            <a:rPr lang="zh-TW" altLang="en-US" b="1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請注意以「千元」計價</a:t>
          </a:r>
          <a:r>
            <a:rPr lang="zh-TW" altLang="en-US" b="1" dirty="0">
              <a:latin typeface="標楷體" panose="03000509000000000000" pitchFamily="65" charset="-120"/>
              <a:ea typeface="標楷體" panose="03000509000000000000" pitchFamily="65" charset="-120"/>
            </a:rPr>
            <a:t>；例如桌上電腦</a:t>
          </a:r>
          <a:r>
            <a:rPr lang="en-US" altLang="en-US" b="1" dirty="0">
              <a:latin typeface="標楷體" panose="03000509000000000000" pitchFamily="65" charset="-120"/>
              <a:ea typeface="標楷體" panose="03000509000000000000" pitchFamily="65" charset="-120"/>
            </a:rPr>
            <a:t>1</a:t>
          </a:r>
          <a:r>
            <a:rPr lang="zh-TW" altLang="en-US" b="1" dirty="0">
              <a:latin typeface="標楷體" panose="03000509000000000000" pitchFamily="65" charset="-120"/>
              <a:ea typeface="標楷體" panose="03000509000000000000" pitchFamily="65" charset="-120"/>
            </a:rPr>
            <a:t>部</a:t>
          </a:r>
          <a:r>
            <a:rPr lang="en-US" altLang="zh-TW" b="1" dirty="0">
              <a:latin typeface="標楷體" panose="03000509000000000000" pitchFamily="65" charset="-120"/>
              <a:ea typeface="標楷體" panose="03000509000000000000" pitchFamily="65" charset="-120"/>
            </a:rPr>
            <a:t>30</a:t>
          </a:r>
          <a:r>
            <a:rPr lang="en-US" altLang="en-US" b="1" dirty="0">
              <a:latin typeface="標楷體" panose="03000509000000000000" pitchFamily="65" charset="-120"/>
              <a:ea typeface="標楷體" panose="03000509000000000000" pitchFamily="65" charset="-120"/>
            </a:rPr>
            <a:t>,000</a:t>
          </a:r>
          <a:r>
            <a:rPr lang="zh-TW" altLang="en-US" b="1" dirty="0">
              <a:latin typeface="標楷體" panose="03000509000000000000" pitchFamily="65" charset="-120"/>
              <a:ea typeface="標楷體" panose="03000509000000000000" pitchFamily="65" charset="-120"/>
            </a:rPr>
            <a:t>元，請填</a:t>
          </a:r>
          <a:r>
            <a:rPr lang="en-US" altLang="en-US" b="1" dirty="0">
              <a:latin typeface="標楷體" panose="03000509000000000000" pitchFamily="65" charset="-120"/>
              <a:ea typeface="標楷體" panose="03000509000000000000" pitchFamily="65" charset="-120"/>
            </a:rPr>
            <a:t>〝</a:t>
          </a:r>
          <a:r>
            <a:rPr lang="en-US" altLang="zh-TW" b="1" dirty="0">
              <a:latin typeface="標楷體" panose="03000509000000000000" pitchFamily="65" charset="-120"/>
              <a:ea typeface="標楷體" panose="03000509000000000000" pitchFamily="65" charset="-120"/>
            </a:rPr>
            <a:t>30</a:t>
          </a:r>
          <a:r>
            <a:rPr lang="en-US" altLang="en-US" b="1" dirty="0">
              <a:latin typeface="標楷體" panose="03000509000000000000" pitchFamily="65" charset="-120"/>
              <a:ea typeface="標楷體" panose="03000509000000000000" pitchFamily="65" charset="-120"/>
            </a:rPr>
            <a:t>〞</a:t>
          </a:r>
          <a:endParaRPr lang="zh-TW" altLang="en-US" b="1" dirty="0"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CFF56C60-E94D-482A-8775-476F2E7CBEDB}" type="parTrans" cxnId="{E507D081-990D-48E1-815E-187181C8AFB2}">
      <dgm:prSet/>
      <dgm:spPr/>
      <dgm:t>
        <a:bodyPr/>
        <a:lstStyle/>
        <a:p>
          <a:endParaRPr lang="zh-TW" altLang="en-US" b="1"/>
        </a:p>
      </dgm:t>
    </dgm:pt>
    <dgm:pt modelId="{26F0A030-1EFB-4AB1-A4CD-0A24F99CC8BB}" type="sibTrans" cxnId="{E507D081-990D-48E1-815E-187181C8AFB2}">
      <dgm:prSet/>
      <dgm:spPr/>
      <dgm:t>
        <a:bodyPr/>
        <a:lstStyle/>
        <a:p>
          <a:endParaRPr lang="zh-TW" altLang="en-US" b="1"/>
        </a:p>
      </dgm:t>
    </dgm:pt>
    <dgm:pt modelId="{B65483F7-FD25-48B5-8037-FA92F8D1AB82}">
      <dgm:prSet/>
      <dgm:spPr/>
      <dgm:t>
        <a:bodyPr/>
        <a:lstStyle/>
        <a:p>
          <a:pPr>
            <a:lnSpc>
              <a:spcPct val="100000"/>
            </a:lnSpc>
          </a:pPr>
          <a:r>
            <a:rPr lang="zh-TW" altLang="en-US" b="1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請注意以整數計，不可有小數點</a:t>
          </a:r>
          <a:r>
            <a:rPr lang="zh-TW" altLang="en-US" b="1" dirty="0">
              <a:latin typeface="標楷體" panose="03000509000000000000" pitchFamily="65" charset="-120"/>
              <a:ea typeface="標楷體" panose="03000509000000000000" pitchFamily="65" charset="-120"/>
            </a:rPr>
            <a:t>；請於經費額度內，切實填寫。</a:t>
          </a:r>
        </a:p>
      </dgm:t>
    </dgm:pt>
    <dgm:pt modelId="{059BEB6D-2121-4318-9F37-B091B3EB976D}" type="parTrans" cxnId="{BC247B2C-DFE0-4B90-96D1-2A0E7DFDD4DA}">
      <dgm:prSet/>
      <dgm:spPr/>
      <dgm:t>
        <a:bodyPr/>
        <a:lstStyle/>
        <a:p>
          <a:endParaRPr lang="zh-TW" altLang="en-US" b="1"/>
        </a:p>
      </dgm:t>
    </dgm:pt>
    <dgm:pt modelId="{111DBECD-2C1B-4A43-8DEB-785F70C18E8C}" type="sibTrans" cxnId="{BC247B2C-DFE0-4B90-96D1-2A0E7DFDD4DA}">
      <dgm:prSet/>
      <dgm:spPr/>
      <dgm:t>
        <a:bodyPr/>
        <a:lstStyle/>
        <a:p>
          <a:endParaRPr lang="zh-TW" altLang="en-US" b="1"/>
        </a:p>
      </dgm:t>
    </dgm:pt>
    <dgm:pt modelId="{B0ACA0C8-FE96-4A2F-8B9E-9C5CC37C83EB}">
      <dgm:prSet/>
      <dgm:spPr/>
      <dgm:t>
        <a:bodyPr/>
        <a:lstStyle/>
        <a:p>
          <a:pPr>
            <a:lnSpc>
              <a:spcPct val="100000"/>
            </a:lnSpc>
          </a:pPr>
          <a:r>
            <a:rPr lang="zh-TW" altLang="en-US" b="1" dirty="0">
              <a:latin typeface="標楷體" panose="03000509000000000000" pitchFamily="65" charset="-120"/>
              <a:ea typeface="標楷體" panose="03000509000000000000" pitchFamily="65" charset="-120"/>
            </a:rPr>
            <a:t>請依據所擬編購之項目，就其可達成之教學或行政目標、可產生之效益</a:t>
          </a:r>
          <a:r>
            <a:rPr lang="en-US" altLang="zh-TW" b="1" dirty="0">
              <a:latin typeface="標楷體" panose="03000509000000000000" pitchFamily="65" charset="-120"/>
              <a:ea typeface="標楷體" panose="03000509000000000000" pitchFamily="65" charset="-120"/>
            </a:rPr>
            <a:t>(</a:t>
          </a:r>
          <a:r>
            <a:rPr lang="zh-TW" altLang="en-US" b="1" dirty="0">
              <a:latin typeface="標楷體" panose="03000509000000000000" pitchFamily="65" charset="-120"/>
              <a:ea typeface="標楷體" panose="03000509000000000000" pitchFamily="65" charset="-120"/>
            </a:rPr>
            <a:t>請儘量數字化</a:t>
          </a:r>
          <a:r>
            <a:rPr lang="en-US" altLang="zh-TW" b="1" dirty="0">
              <a:latin typeface="標楷體" panose="03000509000000000000" pitchFamily="65" charset="-120"/>
              <a:ea typeface="標楷體" panose="03000509000000000000" pitchFamily="65" charset="-120"/>
            </a:rPr>
            <a:t>)</a:t>
          </a:r>
          <a:r>
            <a:rPr lang="zh-TW" altLang="en-US" b="1" dirty="0">
              <a:latin typeface="標楷體" panose="03000509000000000000" pitchFamily="65" charset="-120"/>
              <a:ea typeface="標楷體" panose="03000509000000000000" pitchFamily="65" charset="-120"/>
            </a:rPr>
            <a:t>，以及使用用途等，切實填寫。</a:t>
          </a:r>
        </a:p>
      </dgm:t>
    </dgm:pt>
    <dgm:pt modelId="{11715662-D7DC-436C-B550-796D5B2D8AC7}" type="parTrans" cxnId="{9AE3156A-7409-4DC9-B729-851658A1721B}">
      <dgm:prSet/>
      <dgm:spPr/>
      <dgm:t>
        <a:bodyPr/>
        <a:lstStyle/>
        <a:p>
          <a:endParaRPr lang="zh-TW" altLang="en-US" b="1"/>
        </a:p>
      </dgm:t>
    </dgm:pt>
    <dgm:pt modelId="{14F5652A-025B-4CB6-A68B-7DC9CAA63ABD}" type="sibTrans" cxnId="{9AE3156A-7409-4DC9-B729-851658A1721B}">
      <dgm:prSet/>
      <dgm:spPr/>
      <dgm:t>
        <a:bodyPr/>
        <a:lstStyle/>
        <a:p>
          <a:endParaRPr lang="zh-TW" altLang="en-US" b="1"/>
        </a:p>
      </dgm:t>
    </dgm:pt>
    <dgm:pt modelId="{46280115-2474-4317-A4AE-1754CC3BEB91}">
      <dgm:prSet/>
      <dgm:spPr/>
      <dgm:t>
        <a:bodyPr/>
        <a:lstStyle/>
        <a:p>
          <a:r>
            <a:rPr lang="zh-TW" altLang="en-US" b="1" dirty="0">
              <a:latin typeface="標楷體" panose="03000509000000000000" pitchFamily="65" charset="-120"/>
              <a:ea typeface="標楷體" panose="03000509000000000000" pitchFamily="65" charset="-120"/>
            </a:rPr>
            <a:t>各欄位均填寫完畢，請點選</a:t>
          </a:r>
          <a:r>
            <a:rPr lang="en-US" altLang="en-US" b="1" dirty="0">
              <a:latin typeface="標楷體" panose="03000509000000000000" pitchFamily="65" charset="-120"/>
              <a:ea typeface="標楷體" panose="03000509000000000000" pitchFamily="65" charset="-120"/>
            </a:rPr>
            <a:t>〝</a:t>
          </a:r>
          <a:r>
            <a:rPr lang="zh-TW" altLang="en-US" b="1" dirty="0">
              <a:latin typeface="標楷體" panose="03000509000000000000" pitchFamily="65" charset="-120"/>
              <a:ea typeface="標楷體" panose="03000509000000000000" pitchFamily="65" charset="-120"/>
            </a:rPr>
            <a:t>儲存資料</a:t>
          </a:r>
          <a:r>
            <a:rPr lang="en-US" altLang="en-US" b="1" dirty="0">
              <a:latin typeface="標楷體" panose="03000509000000000000" pitchFamily="65" charset="-120"/>
              <a:ea typeface="標楷體" panose="03000509000000000000" pitchFamily="65" charset="-120"/>
            </a:rPr>
            <a:t>〞</a:t>
          </a:r>
          <a:r>
            <a:rPr lang="zh-TW" altLang="en-US" b="1" dirty="0">
              <a:latin typeface="標楷體" panose="03000509000000000000" pitchFamily="65" charset="-120"/>
              <a:ea typeface="標楷體" panose="03000509000000000000" pitchFamily="65" charset="-120"/>
            </a:rPr>
            <a:t>後，可繼續填寫其他需求。</a:t>
          </a:r>
        </a:p>
      </dgm:t>
    </dgm:pt>
    <dgm:pt modelId="{7F4699E4-BC81-408A-9536-21CA0ACA1E86}" type="parTrans" cxnId="{17CD12B4-134B-45C8-8D8F-0E79A3DD8DB5}">
      <dgm:prSet/>
      <dgm:spPr/>
      <dgm:t>
        <a:bodyPr/>
        <a:lstStyle/>
        <a:p>
          <a:endParaRPr lang="zh-TW" altLang="en-US" b="1"/>
        </a:p>
      </dgm:t>
    </dgm:pt>
    <dgm:pt modelId="{9EF6155D-E0C4-4A83-B9F6-0CA3947693AC}" type="sibTrans" cxnId="{17CD12B4-134B-45C8-8D8F-0E79A3DD8DB5}">
      <dgm:prSet/>
      <dgm:spPr/>
      <dgm:t>
        <a:bodyPr/>
        <a:lstStyle/>
        <a:p>
          <a:endParaRPr lang="zh-TW" altLang="en-US" b="1"/>
        </a:p>
      </dgm:t>
    </dgm:pt>
    <dgm:pt modelId="{241ADEF0-5611-4F9D-812C-8AF450197BB7}">
      <dgm:prSet/>
      <dgm:spPr/>
      <dgm:t>
        <a:bodyPr/>
        <a:lstStyle/>
        <a:p>
          <a:pPr>
            <a:lnSpc>
              <a:spcPct val="100000"/>
            </a:lnSpc>
          </a:pPr>
          <a:r>
            <a:rPr lang="zh-TW" altLang="en-US" b="1" dirty="0">
              <a:latin typeface="標楷體" panose="03000509000000000000" pitchFamily="65" charset="-120"/>
              <a:ea typeface="標楷體" panose="03000509000000000000" pitchFamily="65" charset="-120"/>
            </a:rPr>
            <a:t>單位所有需求均登錄完畢後，請點選</a:t>
          </a:r>
          <a:r>
            <a:rPr lang="en-US" altLang="en-US" b="1" dirty="0">
              <a:latin typeface="標楷體" panose="03000509000000000000" pitchFamily="65" charset="-120"/>
              <a:ea typeface="標楷體" panose="03000509000000000000" pitchFamily="65" charset="-120"/>
            </a:rPr>
            <a:t>〝</a:t>
          </a:r>
          <a:r>
            <a:rPr lang="zh-TW" altLang="en-US" b="1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列印</a:t>
          </a:r>
          <a:r>
            <a:rPr lang="en-US" altLang="en-US" b="1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〞</a:t>
          </a:r>
          <a:r>
            <a:rPr lang="zh-TW" altLang="en-US" b="1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產出「固定資產建設改良擴充彙計表－非計畫型」，併同相關申請表件送總務處。</a:t>
          </a:r>
        </a:p>
      </dgm:t>
    </dgm:pt>
    <dgm:pt modelId="{97701C9B-6B99-44D8-A17F-9ED203050A95}" type="parTrans" cxnId="{46EEC9A9-A1EF-4ACA-8A6E-D41CF333BE9D}">
      <dgm:prSet/>
      <dgm:spPr/>
      <dgm:t>
        <a:bodyPr/>
        <a:lstStyle/>
        <a:p>
          <a:endParaRPr lang="zh-TW" altLang="en-US" b="1"/>
        </a:p>
      </dgm:t>
    </dgm:pt>
    <dgm:pt modelId="{6026FB52-C4B0-43C3-86FE-1E071ED54F94}" type="sibTrans" cxnId="{46EEC9A9-A1EF-4ACA-8A6E-D41CF333BE9D}">
      <dgm:prSet/>
      <dgm:spPr/>
      <dgm:t>
        <a:bodyPr/>
        <a:lstStyle/>
        <a:p>
          <a:endParaRPr lang="zh-TW" altLang="en-US" b="1"/>
        </a:p>
      </dgm:t>
    </dgm:pt>
    <dgm:pt modelId="{C69D17BF-EDB0-4773-B634-937817D08DAB}" type="pres">
      <dgm:prSet presAssocID="{31013247-B89D-421B-967A-B270CE65AEEA}" presName="linearFlow" presStyleCnt="0">
        <dgm:presLayoutVars>
          <dgm:dir/>
          <dgm:animLvl val="lvl"/>
          <dgm:resizeHandles val="exact"/>
        </dgm:presLayoutVars>
      </dgm:prSet>
      <dgm:spPr/>
    </dgm:pt>
    <dgm:pt modelId="{E01A66FC-55DE-4E28-A6E3-5EBB77CB9CCA}" type="pres">
      <dgm:prSet presAssocID="{1CEBFEC2-635C-4F41-B31A-60117F1719D4}" presName="composite" presStyleCnt="0"/>
      <dgm:spPr/>
    </dgm:pt>
    <dgm:pt modelId="{6B9D0A03-08FA-42AB-A18B-7BB63CCE3465}" type="pres">
      <dgm:prSet presAssocID="{1CEBFEC2-635C-4F41-B31A-60117F1719D4}" presName="parentText" presStyleLbl="alignNode1" presStyleIdx="0" presStyleCnt="4" custScaleX="371139" custLinFactNeighborX="-8388">
        <dgm:presLayoutVars>
          <dgm:chMax val="1"/>
          <dgm:bulletEnabled val="1"/>
        </dgm:presLayoutVars>
      </dgm:prSet>
      <dgm:spPr/>
    </dgm:pt>
    <dgm:pt modelId="{356B76A2-F435-49C9-8521-CB92D2846A39}" type="pres">
      <dgm:prSet presAssocID="{1CEBFEC2-635C-4F41-B31A-60117F1719D4}" presName="descendantText" presStyleLbl="alignAcc1" presStyleIdx="0" presStyleCnt="4" custScaleX="82504" custScaleY="116985" custLinFactNeighborY="12223">
        <dgm:presLayoutVars>
          <dgm:bulletEnabled val="1"/>
        </dgm:presLayoutVars>
      </dgm:prSet>
      <dgm:spPr/>
    </dgm:pt>
    <dgm:pt modelId="{20A37D2E-E5A2-4D91-AB61-38E13825F218}" type="pres">
      <dgm:prSet presAssocID="{4E867358-99D5-4C3E-BB4A-67337DFF9F63}" presName="sp" presStyleCnt="0"/>
      <dgm:spPr/>
    </dgm:pt>
    <dgm:pt modelId="{71B2BA09-62BA-400C-80CF-F0425A96BCB3}" type="pres">
      <dgm:prSet presAssocID="{D2477797-BEF1-46DF-A90A-C0364C0F1A3E}" presName="composite" presStyleCnt="0"/>
      <dgm:spPr/>
    </dgm:pt>
    <dgm:pt modelId="{05CB2C3C-7739-488F-ACE0-B1FB1B2FB8BB}" type="pres">
      <dgm:prSet presAssocID="{D2477797-BEF1-46DF-A90A-C0364C0F1A3E}" presName="parentText" presStyleLbl="alignNode1" presStyleIdx="1" presStyleCnt="4" custScaleX="371139" custLinFactNeighborX="-8388">
        <dgm:presLayoutVars>
          <dgm:chMax val="1"/>
          <dgm:bulletEnabled val="1"/>
        </dgm:presLayoutVars>
      </dgm:prSet>
      <dgm:spPr/>
    </dgm:pt>
    <dgm:pt modelId="{C34F2D08-6927-496D-9ACC-40475DD29107}" type="pres">
      <dgm:prSet presAssocID="{D2477797-BEF1-46DF-A90A-C0364C0F1A3E}" presName="descendantText" presStyleLbl="alignAcc1" presStyleIdx="1" presStyleCnt="4" custScaleX="82504" custScaleY="116985" custLinFactNeighborY="9076">
        <dgm:presLayoutVars>
          <dgm:bulletEnabled val="1"/>
        </dgm:presLayoutVars>
      </dgm:prSet>
      <dgm:spPr/>
    </dgm:pt>
    <dgm:pt modelId="{37A700D2-7F5A-4802-B1BD-0FE1683C29EA}" type="pres">
      <dgm:prSet presAssocID="{228CF5CF-67B1-4C47-B771-47788CAF7835}" presName="sp" presStyleCnt="0"/>
      <dgm:spPr/>
    </dgm:pt>
    <dgm:pt modelId="{FE7AF542-14F9-4A12-A6C3-FAA036217DB3}" type="pres">
      <dgm:prSet presAssocID="{F7E9C2FA-C5E4-4978-A796-D615D75A90CE}" presName="composite" presStyleCnt="0"/>
      <dgm:spPr/>
    </dgm:pt>
    <dgm:pt modelId="{893048DC-88A2-4640-9ABA-2756ADE7705E}" type="pres">
      <dgm:prSet presAssocID="{F7E9C2FA-C5E4-4978-A796-D615D75A90CE}" presName="parentText" presStyleLbl="alignNode1" presStyleIdx="2" presStyleCnt="4" custScaleX="371139" custLinFactNeighborX="-8388">
        <dgm:presLayoutVars>
          <dgm:chMax val="1"/>
          <dgm:bulletEnabled val="1"/>
        </dgm:presLayoutVars>
      </dgm:prSet>
      <dgm:spPr/>
    </dgm:pt>
    <dgm:pt modelId="{839E5724-75FB-4BCA-8DE2-C8C99B9E99B7}" type="pres">
      <dgm:prSet presAssocID="{F7E9C2FA-C5E4-4978-A796-D615D75A90CE}" presName="descendantText" presStyleLbl="alignAcc1" presStyleIdx="2" presStyleCnt="4" custScaleX="82504" custScaleY="116985" custLinFactNeighborX="391" custLinFactNeighborY="7563">
        <dgm:presLayoutVars>
          <dgm:bulletEnabled val="1"/>
        </dgm:presLayoutVars>
      </dgm:prSet>
      <dgm:spPr/>
    </dgm:pt>
    <dgm:pt modelId="{54551C01-C9F2-422D-8CEE-4C55504CE5C0}" type="pres">
      <dgm:prSet presAssocID="{E5570C3E-3F73-4364-99C0-F6FA9912CF57}" presName="sp" presStyleCnt="0"/>
      <dgm:spPr/>
    </dgm:pt>
    <dgm:pt modelId="{14255266-0BCF-4F5E-99DD-DCC460080D8A}" type="pres">
      <dgm:prSet presAssocID="{F3B9B6D4-4919-48C3-807B-7CF62E04463C}" presName="composite" presStyleCnt="0"/>
      <dgm:spPr/>
    </dgm:pt>
    <dgm:pt modelId="{71AE42DF-DAA2-4A9C-A0AB-2D9A969348C7}" type="pres">
      <dgm:prSet presAssocID="{F3B9B6D4-4919-48C3-807B-7CF62E04463C}" presName="parentText" presStyleLbl="alignNode1" presStyleIdx="3" presStyleCnt="4" custScaleX="371139" custLinFactNeighborX="-8388">
        <dgm:presLayoutVars>
          <dgm:chMax val="1"/>
          <dgm:bulletEnabled val="1"/>
        </dgm:presLayoutVars>
      </dgm:prSet>
      <dgm:spPr/>
    </dgm:pt>
    <dgm:pt modelId="{0A8B3643-2E33-48DF-A8E1-952A8E31D72E}" type="pres">
      <dgm:prSet presAssocID="{F3B9B6D4-4919-48C3-807B-7CF62E04463C}" presName="descendantText" presStyleLbl="alignAcc1" presStyleIdx="3" presStyleCnt="4" custScaleX="82504" custScaleY="116985" custLinFactNeighborX="131" custLinFactNeighborY="15127">
        <dgm:presLayoutVars>
          <dgm:bulletEnabled val="1"/>
        </dgm:presLayoutVars>
      </dgm:prSet>
      <dgm:spPr/>
    </dgm:pt>
  </dgm:ptLst>
  <dgm:cxnLst>
    <dgm:cxn modelId="{50FB2801-565B-41AA-97C9-125FFCCA5BCF}" type="presOf" srcId="{F3B9B6D4-4919-48C3-807B-7CF62E04463C}" destId="{71AE42DF-DAA2-4A9C-A0AB-2D9A969348C7}" srcOrd="0" destOrd="0" presId="urn:microsoft.com/office/officeart/2005/8/layout/chevron2"/>
    <dgm:cxn modelId="{A04D2225-9AFD-4B30-B7AE-D11F8BF0F848}" type="presOf" srcId="{1CEBFEC2-635C-4F41-B31A-60117F1719D4}" destId="{6B9D0A03-08FA-42AB-A18B-7BB63CCE3465}" srcOrd="0" destOrd="0" presId="urn:microsoft.com/office/officeart/2005/8/layout/chevron2"/>
    <dgm:cxn modelId="{BC247B2C-DFE0-4B90-96D1-2A0E7DFDD4DA}" srcId="{1CEBFEC2-635C-4F41-B31A-60117F1719D4}" destId="{B65483F7-FD25-48B5-8037-FA92F8D1AB82}" srcOrd="1" destOrd="0" parTransId="{059BEB6D-2121-4318-9F37-B091B3EB976D}" sibTransId="{111DBECD-2C1B-4A43-8DEB-785F70C18E8C}"/>
    <dgm:cxn modelId="{4272B330-887E-455E-B981-65A03712F6E5}" srcId="{31013247-B89D-421B-967A-B270CE65AEEA}" destId="{F3B9B6D4-4919-48C3-807B-7CF62E04463C}" srcOrd="3" destOrd="0" parTransId="{663CD137-8964-416F-AC9E-6E251C20D0C0}" sibTransId="{9C91C4F4-E148-4742-8203-F92F1C9FB6DA}"/>
    <dgm:cxn modelId="{DF94D538-98BC-46E9-9987-8554BEA535FE}" type="presOf" srcId="{B0ACA0C8-FE96-4A2F-8B9E-9C5CC37C83EB}" destId="{C34F2D08-6927-496D-9ACC-40475DD29107}" srcOrd="0" destOrd="0" presId="urn:microsoft.com/office/officeart/2005/8/layout/chevron2"/>
    <dgm:cxn modelId="{49A5CA3D-8E98-4DD1-9CBA-490738F59BE2}" type="presOf" srcId="{31013247-B89D-421B-967A-B270CE65AEEA}" destId="{C69D17BF-EDB0-4773-B634-937817D08DAB}" srcOrd="0" destOrd="0" presId="urn:microsoft.com/office/officeart/2005/8/layout/chevron2"/>
    <dgm:cxn modelId="{9AE3156A-7409-4DC9-B729-851658A1721B}" srcId="{D2477797-BEF1-46DF-A90A-C0364C0F1A3E}" destId="{B0ACA0C8-FE96-4A2F-8B9E-9C5CC37C83EB}" srcOrd="0" destOrd="0" parTransId="{11715662-D7DC-436C-B550-796D5B2D8AC7}" sibTransId="{14F5652A-025B-4CB6-A68B-7DC9CAA63ABD}"/>
    <dgm:cxn modelId="{AFD3D56C-9AB1-44B9-813F-71327637E830}" type="presOf" srcId="{46280115-2474-4317-A4AE-1754CC3BEB91}" destId="{839E5724-75FB-4BCA-8DE2-C8C99B9E99B7}" srcOrd="0" destOrd="0" presId="urn:microsoft.com/office/officeart/2005/8/layout/chevron2"/>
    <dgm:cxn modelId="{4533C654-46D8-4C85-BBA7-F254F9828083}" type="presOf" srcId="{D2477797-BEF1-46DF-A90A-C0364C0F1A3E}" destId="{05CB2C3C-7739-488F-ACE0-B1FB1B2FB8BB}" srcOrd="0" destOrd="0" presId="urn:microsoft.com/office/officeart/2005/8/layout/chevron2"/>
    <dgm:cxn modelId="{E507D081-990D-48E1-815E-187181C8AFB2}" srcId="{1CEBFEC2-635C-4F41-B31A-60117F1719D4}" destId="{AD8A6BCA-51FD-49B0-A969-EBDD877352ED}" srcOrd="0" destOrd="0" parTransId="{CFF56C60-E94D-482A-8775-476F2E7CBEDB}" sibTransId="{26F0A030-1EFB-4AB1-A4CD-0A24F99CC8BB}"/>
    <dgm:cxn modelId="{6F5B6E8D-B1FD-4FDB-95DB-CD356FA38742}" type="presOf" srcId="{AD8A6BCA-51FD-49B0-A969-EBDD877352ED}" destId="{356B76A2-F435-49C9-8521-CB92D2846A39}" srcOrd="0" destOrd="0" presId="urn:microsoft.com/office/officeart/2005/8/layout/chevron2"/>
    <dgm:cxn modelId="{991EFC8D-F32D-4EC9-9028-2F5237BECEBA}" type="presOf" srcId="{241ADEF0-5611-4F9D-812C-8AF450197BB7}" destId="{0A8B3643-2E33-48DF-A8E1-952A8E31D72E}" srcOrd="0" destOrd="0" presId="urn:microsoft.com/office/officeart/2005/8/layout/chevron2"/>
    <dgm:cxn modelId="{F443CD92-9859-47D1-ABF4-09FAE311E2F5}" type="presOf" srcId="{B65483F7-FD25-48B5-8037-FA92F8D1AB82}" destId="{356B76A2-F435-49C9-8521-CB92D2846A39}" srcOrd="0" destOrd="1" presId="urn:microsoft.com/office/officeart/2005/8/layout/chevron2"/>
    <dgm:cxn modelId="{4172A9A9-190A-4495-AD52-199C2D14D758}" srcId="{31013247-B89D-421B-967A-B270CE65AEEA}" destId="{D2477797-BEF1-46DF-A90A-C0364C0F1A3E}" srcOrd="1" destOrd="0" parTransId="{EED20134-CEC6-451E-9E9C-5EDB4E929913}" sibTransId="{228CF5CF-67B1-4C47-B771-47788CAF7835}"/>
    <dgm:cxn modelId="{46EEC9A9-A1EF-4ACA-8A6E-D41CF333BE9D}" srcId="{F3B9B6D4-4919-48C3-807B-7CF62E04463C}" destId="{241ADEF0-5611-4F9D-812C-8AF450197BB7}" srcOrd="0" destOrd="0" parTransId="{97701C9B-6B99-44D8-A17F-9ED203050A95}" sibTransId="{6026FB52-C4B0-43C3-86FE-1E071ED54F94}"/>
    <dgm:cxn modelId="{17CD12B4-134B-45C8-8D8F-0E79A3DD8DB5}" srcId="{F7E9C2FA-C5E4-4978-A796-D615D75A90CE}" destId="{46280115-2474-4317-A4AE-1754CC3BEB91}" srcOrd="0" destOrd="0" parTransId="{7F4699E4-BC81-408A-9536-21CA0ACA1E86}" sibTransId="{9EF6155D-E0C4-4A83-B9F6-0CA3947693AC}"/>
    <dgm:cxn modelId="{613418CA-1966-415D-8619-966CBD538341}" srcId="{31013247-B89D-421B-967A-B270CE65AEEA}" destId="{1CEBFEC2-635C-4F41-B31A-60117F1719D4}" srcOrd="0" destOrd="0" parTransId="{15E5DBEA-41C3-43B5-BF0A-785AB7F9E738}" sibTransId="{4E867358-99D5-4C3E-BB4A-67337DFF9F63}"/>
    <dgm:cxn modelId="{0D4706ED-C52D-4223-B407-DDA3265A978C}" srcId="{31013247-B89D-421B-967A-B270CE65AEEA}" destId="{F7E9C2FA-C5E4-4978-A796-D615D75A90CE}" srcOrd="2" destOrd="0" parTransId="{061D6F78-08B6-4CD7-A054-DDBF768B75D1}" sibTransId="{E5570C3E-3F73-4364-99C0-F6FA9912CF57}"/>
    <dgm:cxn modelId="{764729F3-963F-4163-AE12-1C8CB8C4C9B7}" type="presOf" srcId="{F7E9C2FA-C5E4-4978-A796-D615D75A90CE}" destId="{893048DC-88A2-4640-9ABA-2756ADE7705E}" srcOrd="0" destOrd="0" presId="urn:microsoft.com/office/officeart/2005/8/layout/chevron2"/>
    <dgm:cxn modelId="{4B443371-FDAB-4314-B9DD-93940C6BCDC4}" type="presParOf" srcId="{C69D17BF-EDB0-4773-B634-937817D08DAB}" destId="{E01A66FC-55DE-4E28-A6E3-5EBB77CB9CCA}" srcOrd="0" destOrd="0" presId="urn:microsoft.com/office/officeart/2005/8/layout/chevron2"/>
    <dgm:cxn modelId="{91574CD3-74D4-4E1E-8589-C26817E5C3EA}" type="presParOf" srcId="{E01A66FC-55DE-4E28-A6E3-5EBB77CB9CCA}" destId="{6B9D0A03-08FA-42AB-A18B-7BB63CCE3465}" srcOrd="0" destOrd="0" presId="urn:microsoft.com/office/officeart/2005/8/layout/chevron2"/>
    <dgm:cxn modelId="{F3767FF8-7CF9-4CA9-BD3D-89C47C8C1699}" type="presParOf" srcId="{E01A66FC-55DE-4E28-A6E3-5EBB77CB9CCA}" destId="{356B76A2-F435-49C9-8521-CB92D2846A39}" srcOrd="1" destOrd="0" presId="urn:microsoft.com/office/officeart/2005/8/layout/chevron2"/>
    <dgm:cxn modelId="{6D3408EA-7256-4A05-971C-7D7F3C968F6D}" type="presParOf" srcId="{C69D17BF-EDB0-4773-B634-937817D08DAB}" destId="{20A37D2E-E5A2-4D91-AB61-38E13825F218}" srcOrd="1" destOrd="0" presId="urn:microsoft.com/office/officeart/2005/8/layout/chevron2"/>
    <dgm:cxn modelId="{8F5375B8-0210-4926-A4CA-C6FDD6C8739C}" type="presParOf" srcId="{C69D17BF-EDB0-4773-B634-937817D08DAB}" destId="{71B2BA09-62BA-400C-80CF-F0425A96BCB3}" srcOrd="2" destOrd="0" presId="urn:microsoft.com/office/officeart/2005/8/layout/chevron2"/>
    <dgm:cxn modelId="{E825B4F9-A296-4E27-9298-D995D941F2B8}" type="presParOf" srcId="{71B2BA09-62BA-400C-80CF-F0425A96BCB3}" destId="{05CB2C3C-7739-488F-ACE0-B1FB1B2FB8BB}" srcOrd="0" destOrd="0" presId="urn:microsoft.com/office/officeart/2005/8/layout/chevron2"/>
    <dgm:cxn modelId="{BAAEBCCB-5245-4899-A16D-35E5F92B8053}" type="presParOf" srcId="{71B2BA09-62BA-400C-80CF-F0425A96BCB3}" destId="{C34F2D08-6927-496D-9ACC-40475DD29107}" srcOrd="1" destOrd="0" presId="urn:microsoft.com/office/officeart/2005/8/layout/chevron2"/>
    <dgm:cxn modelId="{545CC810-EE17-4A32-9D9B-BDC1B10265CD}" type="presParOf" srcId="{C69D17BF-EDB0-4773-B634-937817D08DAB}" destId="{37A700D2-7F5A-4802-B1BD-0FE1683C29EA}" srcOrd="3" destOrd="0" presId="urn:microsoft.com/office/officeart/2005/8/layout/chevron2"/>
    <dgm:cxn modelId="{E77A4EFF-4EFA-41F6-AFC8-EF1348C19C53}" type="presParOf" srcId="{C69D17BF-EDB0-4773-B634-937817D08DAB}" destId="{FE7AF542-14F9-4A12-A6C3-FAA036217DB3}" srcOrd="4" destOrd="0" presId="urn:microsoft.com/office/officeart/2005/8/layout/chevron2"/>
    <dgm:cxn modelId="{71A36DD7-4B46-4466-BA5D-A186A5660CAD}" type="presParOf" srcId="{FE7AF542-14F9-4A12-A6C3-FAA036217DB3}" destId="{893048DC-88A2-4640-9ABA-2756ADE7705E}" srcOrd="0" destOrd="0" presId="urn:microsoft.com/office/officeart/2005/8/layout/chevron2"/>
    <dgm:cxn modelId="{312E2BAE-72DA-4E7F-9EA3-0AA3D3B2BF67}" type="presParOf" srcId="{FE7AF542-14F9-4A12-A6C3-FAA036217DB3}" destId="{839E5724-75FB-4BCA-8DE2-C8C99B9E99B7}" srcOrd="1" destOrd="0" presId="urn:microsoft.com/office/officeart/2005/8/layout/chevron2"/>
    <dgm:cxn modelId="{597E4DDF-F6D2-4B4B-AE6B-D86B0D0A9C9B}" type="presParOf" srcId="{C69D17BF-EDB0-4773-B634-937817D08DAB}" destId="{54551C01-C9F2-422D-8CEE-4C55504CE5C0}" srcOrd="5" destOrd="0" presId="urn:microsoft.com/office/officeart/2005/8/layout/chevron2"/>
    <dgm:cxn modelId="{0256C2D6-35B6-4130-83AE-3FF1B9C473E1}" type="presParOf" srcId="{C69D17BF-EDB0-4773-B634-937817D08DAB}" destId="{14255266-0BCF-4F5E-99DD-DCC460080D8A}" srcOrd="6" destOrd="0" presId="urn:microsoft.com/office/officeart/2005/8/layout/chevron2"/>
    <dgm:cxn modelId="{CBEF39ED-6E5C-43CA-A5CA-3E5336CE9A48}" type="presParOf" srcId="{14255266-0BCF-4F5E-99DD-DCC460080D8A}" destId="{71AE42DF-DAA2-4A9C-A0AB-2D9A969348C7}" srcOrd="0" destOrd="0" presId="urn:microsoft.com/office/officeart/2005/8/layout/chevron2"/>
    <dgm:cxn modelId="{1E81A72D-9622-4E4E-96AA-DD0224DEE9B9}" type="presParOf" srcId="{14255266-0BCF-4F5E-99DD-DCC460080D8A}" destId="{0A8B3643-2E33-48DF-A8E1-952A8E31D72E}" srcOrd="1" destOrd="0" presId="urn:microsoft.com/office/officeart/2005/8/layout/chevron2"/>
  </dgm:cxnLst>
  <dgm:bg>
    <a:solidFill>
      <a:schemeClr val="bg2">
        <a:lumMod val="10000"/>
      </a:schemeClr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CD69CBF-EA1F-4DB6-9835-1284E9B9BC08}">
      <dsp:nvSpPr>
        <dsp:cNvPr id="0" name=""/>
        <dsp:cNvSpPr/>
      </dsp:nvSpPr>
      <dsp:spPr>
        <a:xfrm rot="10800000">
          <a:off x="1134112" y="1383"/>
          <a:ext cx="4098150" cy="586701"/>
        </a:xfrm>
        <a:prstGeom prst="homePlate">
          <a:avLst/>
        </a:prstGeom>
        <a:blipFill rotWithShape="0">
          <a:blip xmlns:r="http://schemas.openxmlformats.org/officeDocument/2006/relationships" r:embed="rId1"/>
          <a:tile tx="0" ty="0" sx="100000" sy="100000" flip="none" algn="tl"/>
        </a:blip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4919" tIns="99060" rIns="184912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2600" kern="1200" dirty="0">
              <a:latin typeface="標楷體" panose="03000509000000000000" pitchFamily="65" charset="-120"/>
              <a:ea typeface="標楷體" panose="03000509000000000000" pitchFamily="65" charset="-120"/>
            </a:rPr>
            <a:t>「資本預算」定義</a:t>
          </a:r>
        </a:p>
      </dsp:txBody>
      <dsp:txXfrm rot="10800000">
        <a:off x="1280787" y="1383"/>
        <a:ext cx="3951475" cy="586701"/>
      </dsp:txXfrm>
    </dsp:sp>
    <dsp:sp modelId="{2F939045-578F-4E24-ACF0-2182177E8EDF}">
      <dsp:nvSpPr>
        <dsp:cNvPr id="0" name=""/>
        <dsp:cNvSpPr/>
      </dsp:nvSpPr>
      <dsp:spPr>
        <a:xfrm>
          <a:off x="933074" y="96400"/>
          <a:ext cx="396666" cy="396666"/>
        </a:xfrm>
        <a:prstGeom prst="ellipse">
          <a:avLst/>
        </a:prstGeom>
        <a:solidFill>
          <a:schemeClr val="accent4">
            <a:lumMod val="60000"/>
            <a:lumOff val="40000"/>
          </a:schemeClr>
        </a:solidFill>
        <a:ln w="19050" cap="rnd" cmpd="sng" algn="ctr">
          <a:solidFill>
            <a:schemeClr val="accent2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3E312F9-0661-486B-BDFA-0A31C7622706}">
      <dsp:nvSpPr>
        <dsp:cNvPr id="0" name=""/>
        <dsp:cNvSpPr/>
      </dsp:nvSpPr>
      <dsp:spPr>
        <a:xfrm rot="10800000">
          <a:off x="1131407" y="706492"/>
          <a:ext cx="4098150" cy="396666"/>
        </a:xfrm>
        <a:prstGeom prst="homePlate">
          <a:avLst/>
        </a:prstGeom>
        <a:blipFill rotWithShape="0">
          <a:blip xmlns:r="http://schemas.openxmlformats.org/officeDocument/2006/relationships" r:embed="rId1"/>
          <a:tile tx="0" ty="0" sx="100000" sy="100000" flip="none" algn="tl"/>
        </a:blip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4919" tIns="99060" rIns="184912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2600" kern="1200" dirty="0">
              <a:latin typeface="標楷體" panose="03000509000000000000" pitchFamily="65" charset="-120"/>
              <a:ea typeface="標楷體" panose="03000509000000000000" pitchFamily="65" charset="-120"/>
            </a:rPr>
            <a:t>「資本預算」科目</a:t>
          </a:r>
        </a:p>
      </dsp:txBody>
      <dsp:txXfrm rot="10800000">
        <a:off x="1230573" y="706492"/>
        <a:ext cx="3998984" cy="396666"/>
      </dsp:txXfrm>
    </dsp:sp>
    <dsp:sp modelId="{2F8014D3-AB06-41EB-A7B5-7A81BC4155DC}">
      <dsp:nvSpPr>
        <dsp:cNvPr id="0" name=""/>
        <dsp:cNvSpPr/>
      </dsp:nvSpPr>
      <dsp:spPr>
        <a:xfrm>
          <a:off x="933074" y="706492"/>
          <a:ext cx="396666" cy="396666"/>
        </a:xfrm>
        <a:prstGeom prst="ellipse">
          <a:avLst/>
        </a:prstGeom>
        <a:solidFill>
          <a:schemeClr val="accent4">
            <a:lumMod val="60000"/>
            <a:lumOff val="40000"/>
          </a:schemeClr>
        </a:solidFill>
        <a:ln w="19050" cap="rnd" cmpd="sng" algn="ctr">
          <a:solidFill>
            <a:schemeClr val="accent2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9A5ED3C-8153-464C-959A-BC4836301A05}">
      <dsp:nvSpPr>
        <dsp:cNvPr id="0" name=""/>
        <dsp:cNvSpPr/>
      </dsp:nvSpPr>
      <dsp:spPr>
        <a:xfrm rot="10800000">
          <a:off x="1131407" y="1221567"/>
          <a:ext cx="4098150" cy="396666"/>
        </a:xfrm>
        <a:prstGeom prst="homePlate">
          <a:avLst/>
        </a:prstGeom>
        <a:blipFill rotWithShape="0">
          <a:blip xmlns:r="http://schemas.openxmlformats.org/officeDocument/2006/relationships" r:embed="rId1"/>
          <a:tile tx="0" ty="0" sx="100000" sy="100000" flip="none" algn="tl"/>
        </a:blip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4919" tIns="99060" rIns="184912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2600" kern="1200" dirty="0">
              <a:latin typeface="標楷體" panose="03000509000000000000" pitchFamily="65" charset="-120"/>
              <a:ea typeface="標楷體" panose="03000509000000000000" pitchFamily="65" charset="-120"/>
            </a:rPr>
            <a:t>編列經費來源</a:t>
          </a:r>
        </a:p>
      </dsp:txBody>
      <dsp:txXfrm rot="10800000">
        <a:off x="1230573" y="1221567"/>
        <a:ext cx="3998984" cy="396666"/>
      </dsp:txXfrm>
    </dsp:sp>
    <dsp:sp modelId="{BDB8EB92-41F7-4401-B14F-6FA2EFF8BB77}">
      <dsp:nvSpPr>
        <dsp:cNvPr id="0" name=""/>
        <dsp:cNvSpPr/>
      </dsp:nvSpPr>
      <dsp:spPr>
        <a:xfrm>
          <a:off x="933074" y="1221567"/>
          <a:ext cx="396666" cy="396666"/>
        </a:xfrm>
        <a:prstGeom prst="ellipse">
          <a:avLst/>
        </a:prstGeom>
        <a:solidFill>
          <a:schemeClr val="accent4">
            <a:lumMod val="60000"/>
            <a:lumOff val="40000"/>
          </a:schemeClr>
        </a:solidFill>
        <a:ln w="19050" cap="rnd" cmpd="sng" algn="ctr">
          <a:solidFill>
            <a:schemeClr val="accent2">
              <a:lumMod val="50000"/>
            </a:schemeClr>
          </a:solidFill>
          <a:prstDash val="solid"/>
        </a:ln>
        <a:effectLst/>
      </dsp:spPr>
      <dsp:style>
        <a:lnRef idx="2">
          <a:schemeClr val="accent4"/>
        </a:lnRef>
        <a:fillRef idx="1">
          <a:schemeClr val="lt1"/>
        </a:fillRef>
        <a:effectRef idx="0">
          <a:schemeClr val="accent4"/>
        </a:effectRef>
        <a:fontRef idx="minor">
          <a:schemeClr val="dk1"/>
        </a:fontRef>
      </dsp:style>
    </dsp:sp>
    <dsp:sp modelId="{1E81ADAA-5053-4DC7-A6DE-DAB52E8F2719}">
      <dsp:nvSpPr>
        <dsp:cNvPr id="0" name=""/>
        <dsp:cNvSpPr/>
      </dsp:nvSpPr>
      <dsp:spPr>
        <a:xfrm rot="10800000">
          <a:off x="1131407" y="1736642"/>
          <a:ext cx="4098150" cy="396666"/>
        </a:xfrm>
        <a:prstGeom prst="homePlate">
          <a:avLst/>
        </a:prstGeom>
        <a:blipFill rotWithShape="0">
          <a:blip xmlns:r="http://schemas.openxmlformats.org/officeDocument/2006/relationships" r:embed="rId1"/>
          <a:tile tx="0" ty="0" sx="100000" sy="100000" flip="none" algn="tl"/>
        </a:blip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4919" tIns="99060" rIns="184912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2600" kern="1200" dirty="0">
              <a:latin typeface="標楷體" panose="03000509000000000000" pitchFamily="65" charset="-120"/>
              <a:ea typeface="標楷體" panose="03000509000000000000" pitchFamily="65" charset="-120"/>
            </a:rPr>
            <a:t>提編作業相關規定</a:t>
          </a:r>
        </a:p>
      </dsp:txBody>
      <dsp:txXfrm rot="10800000">
        <a:off x="1230573" y="1736642"/>
        <a:ext cx="3998984" cy="396666"/>
      </dsp:txXfrm>
    </dsp:sp>
    <dsp:sp modelId="{16BC4922-BFE5-4C06-AA7B-2559030AA809}">
      <dsp:nvSpPr>
        <dsp:cNvPr id="0" name=""/>
        <dsp:cNvSpPr/>
      </dsp:nvSpPr>
      <dsp:spPr>
        <a:xfrm>
          <a:off x="933074" y="1736642"/>
          <a:ext cx="396666" cy="396666"/>
        </a:xfrm>
        <a:prstGeom prst="ellipse">
          <a:avLst/>
        </a:prstGeom>
        <a:solidFill>
          <a:schemeClr val="accent4">
            <a:lumMod val="60000"/>
            <a:lumOff val="40000"/>
          </a:schemeClr>
        </a:solidFill>
        <a:ln w="19050" cap="rnd" cmpd="sng" algn="ctr">
          <a:solidFill>
            <a:schemeClr val="accent2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F5761E6-FBA5-4FDA-9C9A-12108B5E1458}">
      <dsp:nvSpPr>
        <dsp:cNvPr id="0" name=""/>
        <dsp:cNvSpPr/>
      </dsp:nvSpPr>
      <dsp:spPr>
        <a:xfrm rot="10800000">
          <a:off x="1131407" y="2251717"/>
          <a:ext cx="4098150" cy="396666"/>
        </a:xfrm>
        <a:prstGeom prst="homePlate">
          <a:avLst/>
        </a:prstGeom>
        <a:blipFill rotWithShape="0">
          <a:blip xmlns:r="http://schemas.openxmlformats.org/officeDocument/2006/relationships" r:embed="rId1"/>
          <a:tile tx="0" ty="0" sx="100000" sy="100000" flip="none" algn="tl"/>
        </a:blip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4919" tIns="99060" rIns="184912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2600" kern="1200" dirty="0">
              <a:latin typeface="標楷體" panose="03000509000000000000" pitchFamily="65" charset="-120"/>
              <a:ea typeface="標楷體" panose="03000509000000000000" pitchFamily="65" charset="-120"/>
            </a:rPr>
            <a:t>編列注意事項</a:t>
          </a:r>
        </a:p>
      </dsp:txBody>
      <dsp:txXfrm rot="10800000">
        <a:off x="1230573" y="2251717"/>
        <a:ext cx="3998984" cy="396666"/>
      </dsp:txXfrm>
    </dsp:sp>
    <dsp:sp modelId="{25CF95BD-C06E-44D3-B8FD-8131CF366A74}">
      <dsp:nvSpPr>
        <dsp:cNvPr id="0" name=""/>
        <dsp:cNvSpPr/>
      </dsp:nvSpPr>
      <dsp:spPr>
        <a:xfrm>
          <a:off x="933074" y="2251717"/>
          <a:ext cx="396666" cy="396666"/>
        </a:xfrm>
        <a:prstGeom prst="ellipse">
          <a:avLst/>
        </a:prstGeom>
        <a:solidFill>
          <a:schemeClr val="accent4">
            <a:lumMod val="60000"/>
            <a:lumOff val="40000"/>
          </a:schemeClr>
        </a:solidFill>
        <a:ln w="19050" cap="rnd" cmpd="sng" algn="ctr">
          <a:solidFill>
            <a:schemeClr val="accent2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E4FAF83-CE17-4EAF-821C-0580104B9427}">
      <dsp:nvSpPr>
        <dsp:cNvPr id="0" name=""/>
        <dsp:cNvSpPr/>
      </dsp:nvSpPr>
      <dsp:spPr>
        <a:xfrm rot="10800000">
          <a:off x="1131407" y="2766792"/>
          <a:ext cx="4098150" cy="396666"/>
        </a:xfrm>
        <a:prstGeom prst="homePlate">
          <a:avLst/>
        </a:prstGeom>
        <a:blipFill rotWithShape="0">
          <a:blip xmlns:r="http://schemas.openxmlformats.org/officeDocument/2006/relationships" r:embed="rId1"/>
          <a:tile tx="0" ty="0" sx="100000" sy="100000" flip="none" algn="tl"/>
        </a:blip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4919" tIns="99060" rIns="184912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2600" kern="1200" dirty="0">
              <a:latin typeface="標楷體" panose="03000509000000000000" pitchFamily="65" charset="-120"/>
              <a:ea typeface="標楷體" panose="03000509000000000000" pitchFamily="65" charset="-120"/>
            </a:rPr>
            <a:t>作業期程</a:t>
          </a:r>
        </a:p>
      </dsp:txBody>
      <dsp:txXfrm rot="10800000">
        <a:off x="1230573" y="2766792"/>
        <a:ext cx="3998984" cy="396666"/>
      </dsp:txXfrm>
    </dsp:sp>
    <dsp:sp modelId="{F5B63DFF-3EB8-4807-A5F0-FBA6A0F71E81}">
      <dsp:nvSpPr>
        <dsp:cNvPr id="0" name=""/>
        <dsp:cNvSpPr/>
      </dsp:nvSpPr>
      <dsp:spPr>
        <a:xfrm>
          <a:off x="933074" y="2766792"/>
          <a:ext cx="396666" cy="396666"/>
        </a:xfrm>
        <a:prstGeom prst="ellipse">
          <a:avLst/>
        </a:prstGeom>
        <a:solidFill>
          <a:schemeClr val="accent4">
            <a:lumMod val="60000"/>
            <a:lumOff val="40000"/>
          </a:schemeClr>
        </a:solidFill>
        <a:ln w="19050" cap="rnd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E3B074B-5D35-4B88-8FBD-C7DE30C5EE00}">
      <dsp:nvSpPr>
        <dsp:cNvPr id="0" name=""/>
        <dsp:cNvSpPr/>
      </dsp:nvSpPr>
      <dsp:spPr>
        <a:xfrm rot="10800000">
          <a:off x="1131407" y="3281866"/>
          <a:ext cx="4098150" cy="396666"/>
        </a:xfrm>
        <a:prstGeom prst="homePlate">
          <a:avLst/>
        </a:prstGeom>
        <a:blipFill rotWithShape="0">
          <a:blip xmlns:r="http://schemas.openxmlformats.org/officeDocument/2006/relationships" r:embed="rId1"/>
          <a:tile tx="0" ty="0" sx="100000" sy="100000" flip="none" algn="tl"/>
        </a:blip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4919" tIns="99060" rIns="184912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2600" kern="1200" dirty="0">
              <a:latin typeface="標楷體" panose="03000509000000000000" pitchFamily="65" charset="-120"/>
              <a:ea typeface="標楷體" panose="03000509000000000000" pitchFamily="65" charset="-120"/>
            </a:rPr>
            <a:t>各單位常見問題</a:t>
          </a:r>
          <a:r>
            <a:rPr lang="en-US" altLang="zh-TW" sz="2600" kern="1200" dirty="0">
              <a:latin typeface="標楷體" panose="03000509000000000000" pitchFamily="65" charset="-120"/>
              <a:ea typeface="標楷體" panose="03000509000000000000" pitchFamily="65" charset="-120"/>
            </a:rPr>
            <a:t> </a:t>
          </a:r>
          <a:endParaRPr lang="zh-TW" altLang="en-US" sz="2600" kern="1200" dirty="0">
            <a:latin typeface="標楷體" panose="03000509000000000000" pitchFamily="65" charset="-120"/>
            <a:ea typeface="標楷體" panose="03000509000000000000" pitchFamily="65" charset="-120"/>
          </a:endParaRPr>
        </a:p>
      </dsp:txBody>
      <dsp:txXfrm rot="10800000">
        <a:off x="1230573" y="3281866"/>
        <a:ext cx="3998984" cy="396666"/>
      </dsp:txXfrm>
    </dsp:sp>
    <dsp:sp modelId="{DE4E35F7-F18C-414E-A98A-3DAFFBFF64F4}">
      <dsp:nvSpPr>
        <dsp:cNvPr id="0" name=""/>
        <dsp:cNvSpPr/>
      </dsp:nvSpPr>
      <dsp:spPr>
        <a:xfrm>
          <a:off x="933074" y="3281866"/>
          <a:ext cx="396666" cy="396666"/>
        </a:xfrm>
        <a:prstGeom prst="ellipse">
          <a:avLst/>
        </a:prstGeom>
        <a:solidFill>
          <a:schemeClr val="accent4">
            <a:lumMod val="60000"/>
            <a:lumOff val="40000"/>
          </a:schemeClr>
        </a:solidFill>
        <a:ln w="19050" cap="rnd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22BE51E-159B-4DB5-BCFD-70A48DF79989}">
      <dsp:nvSpPr>
        <dsp:cNvPr id="0" name=""/>
        <dsp:cNvSpPr/>
      </dsp:nvSpPr>
      <dsp:spPr>
        <a:xfrm rot="10800000">
          <a:off x="1131407" y="3796941"/>
          <a:ext cx="4098150" cy="396666"/>
        </a:xfrm>
        <a:prstGeom prst="homePlate">
          <a:avLst/>
        </a:prstGeom>
        <a:blipFill rotWithShape="0">
          <a:blip xmlns:r="http://schemas.openxmlformats.org/officeDocument/2006/relationships" r:embed="rId1"/>
          <a:tile tx="0" ty="0" sx="100000" sy="100000" flip="none" algn="tl"/>
        </a:blip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4919" tIns="99060" rIns="184912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2600" kern="1200" dirty="0">
              <a:latin typeface="標楷體" panose="03000509000000000000" pitchFamily="65" charset="-120"/>
              <a:ea typeface="標楷體" panose="03000509000000000000" pitchFamily="65" charset="-120"/>
            </a:rPr>
            <a:t>執行注意事項</a:t>
          </a:r>
        </a:p>
      </dsp:txBody>
      <dsp:txXfrm rot="10800000">
        <a:off x="1230573" y="3796941"/>
        <a:ext cx="3998984" cy="396666"/>
      </dsp:txXfrm>
    </dsp:sp>
    <dsp:sp modelId="{A2D4DFC8-B6A4-49AA-A7AF-045E2B1B2BA2}">
      <dsp:nvSpPr>
        <dsp:cNvPr id="0" name=""/>
        <dsp:cNvSpPr/>
      </dsp:nvSpPr>
      <dsp:spPr>
        <a:xfrm>
          <a:off x="933074" y="3796941"/>
          <a:ext cx="396666" cy="396666"/>
        </a:xfrm>
        <a:prstGeom prst="ellipse">
          <a:avLst/>
        </a:prstGeom>
        <a:solidFill>
          <a:schemeClr val="accent4">
            <a:lumMod val="60000"/>
            <a:lumOff val="40000"/>
          </a:schemeClr>
        </a:solidFill>
        <a:ln w="19050" cap="rnd" cmpd="sng" algn="ctr">
          <a:solidFill>
            <a:schemeClr val="accent2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D61EEFE-568A-46A7-BF98-DB961EBC778C}">
      <dsp:nvSpPr>
        <dsp:cNvPr id="0" name=""/>
        <dsp:cNvSpPr/>
      </dsp:nvSpPr>
      <dsp:spPr>
        <a:xfrm rot="10800000">
          <a:off x="1131407" y="4312016"/>
          <a:ext cx="4098150" cy="396666"/>
        </a:xfrm>
        <a:prstGeom prst="homePlate">
          <a:avLst/>
        </a:prstGeom>
        <a:blipFill rotWithShape="0">
          <a:blip xmlns:r="http://schemas.openxmlformats.org/officeDocument/2006/relationships" r:embed="rId1"/>
          <a:tile tx="0" ty="0" sx="100000" sy="100000" flip="none" algn="tl"/>
        </a:blip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4919" tIns="99060" rIns="184912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2600" kern="1200" dirty="0">
              <a:latin typeface="標楷體" panose="03000509000000000000" pitchFamily="65" charset="-120"/>
              <a:ea typeface="標楷體" panose="03000509000000000000" pitchFamily="65" charset="-120"/>
            </a:rPr>
            <a:t>系統操作說明</a:t>
          </a:r>
        </a:p>
      </dsp:txBody>
      <dsp:txXfrm rot="10800000">
        <a:off x="1230573" y="4312016"/>
        <a:ext cx="3998984" cy="396666"/>
      </dsp:txXfrm>
    </dsp:sp>
    <dsp:sp modelId="{DFDADEE8-4327-43A6-8C5D-EBA9160FEDE7}">
      <dsp:nvSpPr>
        <dsp:cNvPr id="0" name=""/>
        <dsp:cNvSpPr/>
      </dsp:nvSpPr>
      <dsp:spPr>
        <a:xfrm>
          <a:off x="933074" y="4312016"/>
          <a:ext cx="396666" cy="396666"/>
        </a:xfrm>
        <a:prstGeom prst="ellipse">
          <a:avLst/>
        </a:prstGeom>
        <a:solidFill>
          <a:schemeClr val="accent4">
            <a:lumMod val="60000"/>
            <a:lumOff val="40000"/>
          </a:schemeClr>
        </a:solidFill>
        <a:ln w="19050" cap="rnd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8A80058-C3B7-4048-9C6A-62C142408F28}">
      <dsp:nvSpPr>
        <dsp:cNvPr id="0" name=""/>
        <dsp:cNvSpPr/>
      </dsp:nvSpPr>
      <dsp:spPr>
        <a:xfrm rot="10800000">
          <a:off x="1131407" y="4827091"/>
          <a:ext cx="4098150" cy="396666"/>
        </a:xfrm>
        <a:prstGeom prst="homePlate">
          <a:avLst/>
        </a:prstGeom>
        <a:solidFill>
          <a:schemeClr val="accent2"/>
        </a:solidFill>
        <a:ln w="19050" cap="rnd" cmpd="sng" algn="ctr">
          <a:solidFill>
            <a:schemeClr val="accent2">
              <a:shade val="50000"/>
            </a:schemeClr>
          </a:solidFill>
          <a:prstDash val="solid"/>
        </a:ln>
        <a:effectLst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  <dsp:txBody>
        <a:bodyPr spcFirstLastPara="0" vert="horz" wrap="square" lIns="174919" tIns="99060" rIns="184912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2600" b="1" kern="1200" dirty="0">
              <a:solidFill>
                <a:srgbClr val="FFFF00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重點事項再提醒</a:t>
          </a:r>
        </a:p>
      </dsp:txBody>
      <dsp:txXfrm rot="10800000">
        <a:off x="1230573" y="4827091"/>
        <a:ext cx="3998984" cy="396666"/>
      </dsp:txXfrm>
    </dsp:sp>
    <dsp:sp modelId="{04EABFB8-93A1-459C-B2E6-D8C0C461589E}">
      <dsp:nvSpPr>
        <dsp:cNvPr id="0" name=""/>
        <dsp:cNvSpPr/>
      </dsp:nvSpPr>
      <dsp:spPr>
        <a:xfrm>
          <a:off x="933074" y="4827091"/>
          <a:ext cx="396666" cy="396666"/>
        </a:xfrm>
        <a:prstGeom prst="ellipse">
          <a:avLst/>
        </a:prstGeom>
        <a:solidFill>
          <a:schemeClr val="accent2">
            <a:lumMod val="50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6021C4D-E81E-4E5A-8A36-37E26842FC7B}">
      <dsp:nvSpPr>
        <dsp:cNvPr id="0" name=""/>
        <dsp:cNvSpPr/>
      </dsp:nvSpPr>
      <dsp:spPr>
        <a:xfrm rot="5400000">
          <a:off x="927957" y="-559325"/>
          <a:ext cx="861182" cy="2237329"/>
        </a:xfrm>
        <a:prstGeom prst="chevron">
          <a:avLst/>
        </a:prstGeom>
        <a:solidFill>
          <a:schemeClr val="accent1">
            <a:lumMod val="50000"/>
          </a:schemeClr>
        </a:solidFill>
        <a:ln w="19050" cap="rnd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2000" b="1" kern="1200" dirty="0">
              <a:latin typeface="標楷體" panose="03000509000000000000" pitchFamily="65" charset="-120"/>
              <a:ea typeface="標楷體" panose="03000509000000000000" pitchFamily="65" charset="-120"/>
            </a:rPr>
            <a:t>科目</a:t>
          </a:r>
        </a:p>
      </dsp:txBody>
      <dsp:txXfrm rot="-5400000">
        <a:off x="239884" y="128748"/>
        <a:ext cx="2237329" cy="861182"/>
      </dsp:txXfrm>
    </dsp:sp>
    <dsp:sp modelId="{608E99FE-F90F-40B2-82D9-A6BCABEC43CD}">
      <dsp:nvSpPr>
        <dsp:cNvPr id="0" name=""/>
        <dsp:cNvSpPr/>
      </dsp:nvSpPr>
      <dsp:spPr>
        <a:xfrm rot="5400000">
          <a:off x="4656010" y="-2346901"/>
          <a:ext cx="789151" cy="551136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TW" altLang="en-US" sz="1400" b="1" kern="1200" dirty="0">
              <a:latin typeface="標楷體" panose="03000509000000000000" pitchFamily="65" charset="-120"/>
              <a:ea typeface="標楷體" panose="03000509000000000000" pitchFamily="65" charset="-120"/>
            </a:rPr>
            <a:t>例如機械設備、什項設備、電腦軟體、遞延經費</a:t>
          </a:r>
          <a:r>
            <a:rPr lang="en-US" altLang="zh-TW" sz="1400" b="1" kern="1200" dirty="0">
              <a:latin typeface="標楷體" panose="03000509000000000000" pitchFamily="65" charset="-120"/>
              <a:ea typeface="標楷體" panose="03000509000000000000" pitchFamily="65" charset="-120"/>
            </a:rPr>
            <a:t>…….</a:t>
          </a:r>
          <a:r>
            <a:rPr lang="zh-TW" altLang="en-US" sz="1400" b="1" kern="1200" dirty="0">
              <a:latin typeface="標楷體" panose="03000509000000000000" pitchFamily="65" charset="-120"/>
              <a:ea typeface="標楷體" panose="03000509000000000000" pitchFamily="65" charset="-120"/>
            </a:rPr>
            <a:t>等。</a:t>
          </a:r>
        </a:p>
        <a:p>
          <a:pPr marL="114300" lvl="1" indent="-114300" algn="l" defTabSz="6223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TW" altLang="en-US" sz="1400" b="1" kern="12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申請「計畫型經費」如有業務費部分，請點選</a:t>
          </a:r>
          <a:r>
            <a:rPr lang="en-US" altLang="zh-TW" sz="1400" b="1" kern="12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〝</a:t>
          </a:r>
          <a:r>
            <a:rPr lang="zh-TW" altLang="en-US" sz="1400" b="1" kern="12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其他科目</a:t>
          </a:r>
          <a:r>
            <a:rPr lang="en-US" altLang="zh-TW" sz="1400" b="1" kern="12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-</a:t>
          </a:r>
          <a:r>
            <a:rPr lang="zh-TW" altLang="en-US" sz="1400" b="1" kern="12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業務費</a:t>
          </a:r>
          <a:r>
            <a:rPr lang="en-US" altLang="zh-TW" sz="1400" b="1" kern="12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〞</a:t>
          </a:r>
          <a:r>
            <a:rPr lang="zh-TW" altLang="en-US" sz="1400" b="1" kern="1200" dirty="0">
              <a:latin typeface="標楷體" panose="03000509000000000000" pitchFamily="65" charset="-120"/>
              <a:ea typeface="標楷體" panose="03000509000000000000" pitchFamily="65" charset="-120"/>
            </a:rPr>
            <a:t>。</a:t>
          </a:r>
        </a:p>
      </dsp:txBody>
      <dsp:txXfrm rot="-5400000">
        <a:off x="2294905" y="52727"/>
        <a:ext cx="5472839" cy="712105"/>
      </dsp:txXfrm>
    </dsp:sp>
    <dsp:sp modelId="{19282BB7-146E-4E13-B22F-BB07AD141391}">
      <dsp:nvSpPr>
        <dsp:cNvPr id="0" name=""/>
        <dsp:cNvSpPr/>
      </dsp:nvSpPr>
      <dsp:spPr>
        <a:xfrm rot="5400000">
          <a:off x="927957" y="258852"/>
          <a:ext cx="861182" cy="2237329"/>
        </a:xfrm>
        <a:prstGeom prst="chevron">
          <a:avLst/>
        </a:prstGeom>
        <a:solidFill>
          <a:schemeClr val="accent1">
            <a:lumMod val="50000"/>
          </a:schemeClr>
        </a:solidFill>
        <a:ln w="19050" cap="rnd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2000" b="1" kern="1200" dirty="0">
              <a:latin typeface="標楷體" panose="03000509000000000000" pitchFamily="65" charset="-120"/>
              <a:ea typeface="標楷體" panose="03000509000000000000" pitchFamily="65" charset="-120"/>
            </a:rPr>
            <a:t>項目</a:t>
          </a:r>
        </a:p>
      </dsp:txBody>
      <dsp:txXfrm rot="-5400000">
        <a:off x="239884" y="946925"/>
        <a:ext cx="2237329" cy="861182"/>
      </dsp:txXfrm>
    </dsp:sp>
    <dsp:sp modelId="{E0EA3E08-F090-4EBD-8B1F-FCE6E4731358}">
      <dsp:nvSpPr>
        <dsp:cNvPr id="0" name=""/>
        <dsp:cNvSpPr/>
      </dsp:nvSpPr>
      <dsp:spPr>
        <a:xfrm rot="5400000">
          <a:off x="4723163" y="-1528870"/>
          <a:ext cx="654845" cy="551136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TW" altLang="en-US" sz="1400" b="1" kern="1200" dirty="0">
              <a:latin typeface="標楷體" panose="03000509000000000000" pitchFamily="65" charset="-120"/>
              <a:ea typeface="標楷體" panose="03000509000000000000" pitchFamily="65" charset="-120"/>
            </a:rPr>
            <a:t>請依照需求品名登錄，例如桌上型電腦、會議桌、印表機、某某教室整修工程</a:t>
          </a:r>
          <a:r>
            <a:rPr lang="en-US" altLang="zh-TW" sz="1400" b="1" kern="1200" dirty="0">
              <a:latin typeface="標楷體" panose="03000509000000000000" pitchFamily="65" charset="-120"/>
              <a:ea typeface="標楷體" panose="03000509000000000000" pitchFamily="65" charset="-120"/>
            </a:rPr>
            <a:t>…</a:t>
          </a:r>
          <a:r>
            <a:rPr lang="zh-TW" altLang="en-US" sz="1400" b="1" kern="1200" dirty="0">
              <a:latin typeface="標楷體" panose="03000509000000000000" pitchFamily="65" charset="-120"/>
              <a:ea typeface="標楷體" panose="03000509000000000000" pitchFamily="65" charset="-120"/>
            </a:rPr>
            <a:t>等。</a:t>
          </a:r>
        </a:p>
      </dsp:txBody>
      <dsp:txXfrm rot="-5400000">
        <a:off x="2294905" y="931355"/>
        <a:ext cx="5479395" cy="590911"/>
      </dsp:txXfrm>
    </dsp:sp>
    <dsp:sp modelId="{6B9D0A03-08FA-42AB-A18B-7BB63CCE3465}">
      <dsp:nvSpPr>
        <dsp:cNvPr id="0" name=""/>
        <dsp:cNvSpPr/>
      </dsp:nvSpPr>
      <dsp:spPr>
        <a:xfrm rot="5400000">
          <a:off x="927957" y="1077031"/>
          <a:ext cx="861182" cy="2237329"/>
        </a:xfrm>
        <a:prstGeom prst="chevron">
          <a:avLst/>
        </a:prstGeom>
        <a:solidFill>
          <a:schemeClr val="accent1">
            <a:lumMod val="50000"/>
          </a:schemeClr>
        </a:solidFill>
        <a:ln w="19050" cap="rnd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2000" b="1" kern="1200" dirty="0">
              <a:latin typeface="標楷體" panose="03000509000000000000" pitchFamily="65" charset="-120"/>
              <a:ea typeface="標楷體" panose="03000509000000000000" pitchFamily="65" charset="-120"/>
            </a:rPr>
            <a:t>優先順序</a:t>
          </a:r>
        </a:p>
      </dsp:txBody>
      <dsp:txXfrm rot="-5400000">
        <a:off x="239884" y="1765104"/>
        <a:ext cx="2237329" cy="861182"/>
      </dsp:txXfrm>
    </dsp:sp>
    <dsp:sp modelId="{356B76A2-F435-49C9-8521-CB92D2846A39}">
      <dsp:nvSpPr>
        <dsp:cNvPr id="0" name=""/>
        <dsp:cNvSpPr/>
      </dsp:nvSpPr>
      <dsp:spPr>
        <a:xfrm rot="5400000">
          <a:off x="4723163" y="-710692"/>
          <a:ext cx="654845" cy="551136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TW" altLang="en-US" sz="1400" b="1" kern="12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分配款部份，請統一填寫</a:t>
          </a:r>
          <a:r>
            <a:rPr lang="en-US" altLang="zh-TW" sz="1400" b="1" kern="12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〝1〞</a:t>
          </a:r>
          <a:r>
            <a:rPr lang="zh-TW" altLang="en-US" sz="1400" b="1" kern="12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。</a:t>
          </a:r>
        </a:p>
        <a:p>
          <a:pPr marL="114300" lvl="1" indent="-114300" algn="l" defTabSz="6223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TW" altLang="en-US" sz="1400" b="1" kern="12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申請「計畫型經費」者，請單位先排定優先順序後，依序填寫。</a:t>
          </a:r>
        </a:p>
      </dsp:txBody>
      <dsp:txXfrm rot="-5400000">
        <a:off x="2294905" y="1749533"/>
        <a:ext cx="5479395" cy="590911"/>
      </dsp:txXfrm>
    </dsp:sp>
    <dsp:sp modelId="{05CB2C3C-7739-488F-ACE0-B1FB1B2FB8BB}">
      <dsp:nvSpPr>
        <dsp:cNvPr id="0" name=""/>
        <dsp:cNvSpPr/>
      </dsp:nvSpPr>
      <dsp:spPr>
        <a:xfrm rot="5400000">
          <a:off x="927957" y="1895209"/>
          <a:ext cx="861182" cy="2237329"/>
        </a:xfrm>
        <a:prstGeom prst="chevron">
          <a:avLst/>
        </a:prstGeom>
        <a:solidFill>
          <a:schemeClr val="accent1">
            <a:lumMod val="50000"/>
          </a:schemeClr>
        </a:solidFill>
        <a:ln w="19050" cap="rnd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2000" b="1" kern="1200" dirty="0">
              <a:latin typeface="標楷體" panose="03000509000000000000" pitchFamily="65" charset="-120"/>
              <a:ea typeface="標楷體" panose="03000509000000000000" pitchFamily="65" charset="-120"/>
            </a:rPr>
            <a:t>分配說明</a:t>
          </a:r>
        </a:p>
      </dsp:txBody>
      <dsp:txXfrm rot="-5400000">
        <a:off x="239884" y="2583282"/>
        <a:ext cx="2237329" cy="861182"/>
      </dsp:txXfrm>
    </dsp:sp>
    <dsp:sp modelId="{C34F2D08-6927-496D-9ACC-40475DD29107}">
      <dsp:nvSpPr>
        <dsp:cNvPr id="0" name=""/>
        <dsp:cNvSpPr/>
      </dsp:nvSpPr>
      <dsp:spPr>
        <a:xfrm rot="5400000">
          <a:off x="4723163" y="107486"/>
          <a:ext cx="654845" cy="551136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TW" altLang="en-US" sz="1400" b="1" kern="1200" dirty="0">
              <a:latin typeface="標楷體" panose="03000509000000000000" pitchFamily="65" charset="-120"/>
              <a:ea typeface="標楷體" panose="03000509000000000000" pitchFamily="65" charset="-120"/>
            </a:rPr>
            <a:t>即各編列品項經費來源；</a:t>
          </a:r>
          <a:r>
            <a:rPr lang="zh-TW" altLang="en-US" sz="1400" b="1" kern="12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「計畫型」業務費，請選</a:t>
          </a:r>
          <a:r>
            <a:rPr lang="en-US" altLang="zh-TW" sz="1400" b="1" kern="12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〝</a:t>
          </a:r>
          <a:r>
            <a:rPr lang="zh-TW" altLang="en-US" sz="1400" b="1" kern="12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計畫型經費</a:t>
          </a:r>
          <a:r>
            <a:rPr lang="en-US" altLang="zh-TW" sz="1400" b="1" kern="12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〞</a:t>
          </a:r>
          <a:r>
            <a:rPr lang="zh-TW" altLang="en-US" sz="1400" b="1" kern="12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。</a:t>
          </a:r>
        </a:p>
        <a:p>
          <a:pPr marL="114300" lvl="1" indent="-114300" algn="l" defTabSz="6223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TW" altLang="en-US" sz="1400" b="1" kern="12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申請「計畫型經費」者，請加填「計畫名稱」。</a:t>
          </a:r>
        </a:p>
      </dsp:txBody>
      <dsp:txXfrm rot="-5400000">
        <a:off x="2294905" y="2567712"/>
        <a:ext cx="5479395" cy="590911"/>
      </dsp:txXfrm>
    </dsp:sp>
    <dsp:sp modelId="{893048DC-88A2-4640-9ABA-2756ADE7705E}">
      <dsp:nvSpPr>
        <dsp:cNvPr id="0" name=""/>
        <dsp:cNvSpPr/>
      </dsp:nvSpPr>
      <dsp:spPr>
        <a:xfrm rot="5400000">
          <a:off x="927957" y="2713387"/>
          <a:ext cx="861182" cy="2237329"/>
        </a:xfrm>
        <a:prstGeom prst="chevron">
          <a:avLst/>
        </a:prstGeom>
        <a:solidFill>
          <a:schemeClr val="accent1">
            <a:lumMod val="50000"/>
          </a:schemeClr>
        </a:solidFill>
        <a:ln w="19050" cap="rnd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2000" b="1" kern="1200" dirty="0">
              <a:latin typeface="標楷體" panose="03000509000000000000" pitchFamily="65" charset="-120"/>
              <a:ea typeface="標楷體" panose="03000509000000000000" pitchFamily="65" charset="-120"/>
            </a:rPr>
            <a:t>單位</a:t>
          </a:r>
        </a:p>
      </dsp:txBody>
      <dsp:txXfrm rot="-5400000">
        <a:off x="239884" y="3401460"/>
        <a:ext cx="2237329" cy="861182"/>
      </dsp:txXfrm>
    </dsp:sp>
    <dsp:sp modelId="{839E5724-75FB-4BCA-8DE2-C8C99B9E99B7}">
      <dsp:nvSpPr>
        <dsp:cNvPr id="0" name=""/>
        <dsp:cNvSpPr/>
      </dsp:nvSpPr>
      <dsp:spPr>
        <a:xfrm rot="5400000">
          <a:off x="4723163" y="925664"/>
          <a:ext cx="654845" cy="551136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TW" altLang="en-US" sz="1400" b="1" kern="1200" dirty="0">
              <a:latin typeface="標楷體" panose="03000509000000000000" pitchFamily="65" charset="-120"/>
              <a:ea typeface="標楷體" panose="03000509000000000000" pitchFamily="65" charset="-120"/>
            </a:rPr>
            <a:t>例如桌上型電腦 </a:t>
          </a:r>
          <a:r>
            <a:rPr lang="en-US" altLang="zh-TW" sz="1400" b="1" kern="1200" dirty="0">
              <a:latin typeface="標楷體" panose="03000509000000000000" pitchFamily="65" charset="-120"/>
              <a:ea typeface="標楷體" panose="03000509000000000000" pitchFamily="65" charset="-120"/>
            </a:rPr>
            <a:t>1</a:t>
          </a:r>
          <a:r>
            <a:rPr lang="en-US" altLang="zh-TW" sz="1400" b="1" kern="12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〝</a:t>
          </a:r>
          <a:r>
            <a:rPr lang="zh-TW" altLang="en-US" sz="1400" b="1" kern="12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部</a:t>
          </a:r>
          <a:r>
            <a:rPr lang="en-US" altLang="zh-TW" sz="1400" b="1" kern="12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〞</a:t>
          </a:r>
          <a:r>
            <a:rPr lang="zh-TW" altLang="en-US" sz="1400" b="1" kern="1200" dirty="0">
              <a:latin typeface="標楷體" panose="03000509000000000000" pitchFamily="65" charset="-120"/>
              <a:ea typeface="標楷體" panose="03000509000000000000" pitchFamily="65" charset="-120"/>
            </a:rPr>
            <a:t>、公文櫃  </a:t>
          </a:r>
          <a:r>
            <a:rPr lang="en-US" altLang="zh-TW" sz="1400" b="1" kern="1200" dirty="0">
              <a:latin typeface="標楷體" panose="03000509000000000000" pitchFamily="65" charset="-120"/>
              <a:ea typeface="標楷體" panose="03000509000000000000" pitchFamily="65" charset="-120"/>
            </a:rPr>
            <a:t>2</a:t>
          </a:r>
          <a:r>
            <a:rPr lang="en-US" altLang="zh-TW" sz="1400" b="1" kern="12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〝</a:t>
          </a:r>
          <a:r>
            <a:rPr lang="zh-TW" altLang="en-US" sz="1400" b="1" kern="12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座</a:t>
          </a:r>
          <a:r>
            <a:rPr lang="en-US" altLang="zh-TW" sz="1400" b="1" kern="12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〞</a:t>
          </a:r>
          <a:r>
            <a:rPr lang="en-US" altLang="zh-TW" sz="1400" b="1" kern="1200" dirty="0">
              <a:latin typeface="標楷體" panose="03000509000000000000" pitchFamily="65" charset="-120"/>
              <a:ea typeface="標楷體" panose="03000509000000000000" pitchFamily="65" charset="-120"/>
            </a:rPr>
            <a:t>…</a:t>
          </a:r>
          <a:r>
            <a:rPr lang="zh-TW" altLang="en-US" sz="1400" b="1" kern="1200" dirty="0">
              <a:latin typeface="標楷體" panose="03000509000000000000" pitchFamily="65" charset="-120"/>
              <a:ea typeface="標楷體" panose="03000509000000000000" pitchFamily="65" charset="-120"/>
            </a:rPr>
            <a:t>等。</a:t>
          </a:r>
        </a:p>
        <a:p>
          <a:pPr marL="114300" lvl="1" indent="-114300" algn="l" defTabSz="6223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TW" altLang="en-US" sz="1400" b="1" kern="1200" dirty="0">
              <a:latin typeface="標楷體" panose="03000509000000000000" pitchFamily="65" charset="-120"/>
              <a:ea typeface="標楷體" panose="03000509000000000000" pitchFamily="65" charset="-120"/>
            </a:rPr>
            <a:t>請切實填寫。</a:t>
          </a:r>
        </a:p>
      </dsp:txBody>
      <dsp:txXfrm rot="-5400000">
        <a:off x="2294905" y="3385890"/>
        <a:ext cx="5479395" cy="590911"/>
      </dsp:txXfrm>
    </dsp:sp>
    <dsp:sp modelId="{71AE42DF-DAA2-4A9C-A0AB-2D9A969348C7}">
      <dsp:nvSpPr>
        <dsp:cNvPr id="0" name=""/>
        <dsp:cNvSpPr/>
      </dsp:nvSpPr>
      <dsp:spPr>
        <a:xfrm rot="5400000">
          <a:off x="927957" y="3531565"/>
          <a:ext cx="861182" cy="2237329"/>
        </a:xfrm>
        <a:prstGeom prst="chevron">
          <a:avLst/>
        </a:prstGeom>
        <a:solidFill>
          <a:schemeClr val="accent1">
            <a:lumMod val="50000"/>
          </a:schemeClr>
        </a:solidFill>
        <a:ln w="19050" cap="rnd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2000" b="1" kern="1200" dirty="0">
              <a:latin typeface="標楷體" panose="03000509000000000000" pitchFamily="65" charset="-120"/>
              <a:ea typeface="標楷體" panose="03000509000000000000" pitchFamily="65" charset="-120"/>
            </a:rPr>
            <a:t>數量</a:t>
          </a:r>
        </a:p>
      </dsp:txBody>
      <dsp:txXfrm rot="-5400000">
        <a:off x="239884" y="4219638"/>
        <a:ext cx="2237329" cy="861182"/>
      </dsp:txXfrm>
    </dsp:sp>
    <dsp:sp modelId="{0A8B3643-2E33-48DF-A8E1-952A8E31D72E}">
      <dsp:nvSpPr>
        <dsp:cNvPr id="0" name=""/>
        <dsp:cNvSpPr/>
      </dsp:nvSpPr>
      <dsp:spPr>
        <a:xfrm rot="5400000">
          <a:off x="4723163" y="1743842"/>
          <a:ext cx="654845" cy="551136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TW" altLang="en-US" sz="1400" b="1" kern="1200" dirty="0">
              <a:latin typeface="標楷體" panose="03000509000000000000" pitchFamily="65" charset="-120"/>
              <a:ea typeface="標楷體" panose="03000509000000000000" pitchFamily="65" charset="-120"/>
            </a:rPr>
            <a:t>例如桌上型電腦 </a:t>
          </a:r>
          <a:r>
            <a:rPr lang="en-US" altLang="zh-TW" sz="1400" b="1" kern="12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〝1〞</a:t>
          </a:r>
          <a:r>
            <a:rPr lang="zh-TW" altLang="en-US" sz="1400" b="1" kern="1200" dirty="0">
              <a:latin typeface="標楷體" panose="03000509000000000000" pitchFamily="65" charset="-120"/>
              <a:ea typeface="標楷體" panose="03000509000000000000" pitchFamily="65" charset="-120"/>
            </a:rPr>
            <a:t>部、公文櫃 </a:t>
          </a:r>
          <a:r>
            <a:rPr lang="en-US" altLang="zh-TW" sz="1400" b="1" kern="12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〝2〞</a:t>
          </a:r>
          <a:r>
            <a:rPr lang="zh-TW" altLang="en-US" sz="1400" b="1" kern="1200" dirty="0">
              <a:latin typeface="標楷體" panose="03000509000000000000" pitchFamily="65" charset="-120"/>
              <a:ea typeface="標楷體" panose="03000509000000000000" pitchFamily="65" charset="-120"/>
            </a:rPr>
            <a:t>座</a:t>
          </a:r>
          <a:r>
            <a:rPr lang="en-US" altLang="zh-TW" sz="1400" b="1" kern="1200" dirty="0">
              <a:latin typeface="標楷體" panose="03000509000000000000" pitchFamily="65" charset="-120"/>
              <a:ea typeface="標楷體" panose="03000509000000000000" pitchFamily="65" charset="-120"/>
            </a:rPr>
            <a:t>…</a:t>
          </a:r>
          <a:r>
            <a:rPr lang="zh-TW" altLang="en-US" sz="1400" b="1" kern="1200" dirty="0">
              <a:latin typeface="標楷體" panose="03000509000000000000" pitchFamily="65" charset="-120"/>
              <a:ea typeface="標楷體" panose="03000509000000000000" pitchFamily="65" charset="-120"/>
            </a:rPr>
            <a:t>等。</a:t>
          </a:r>
        </a:p>
        <a:p>
          <a:pPr marL="114300" lvl="1" indent="-114300" algn="l" defTabSz="6223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TW" altLang="en-US" sz="1400" b="1" kern="1200" dirty="0">
              <a:latin typeface="標楷體" panose="03000509000000000000" pitchFamily="65" charset="-120"/>
              <a:ea typeface="標楷體" panose="03000509000000000000" pitchFamily="65" charset="-120"/>
            </a:rPr>
            <a:t>請注意於經費額度內，切實填寫。</a:t>
          </a:r>
        </a:p>
      </dsp:txBody>
      <dsp:txXfrm rot="-5400000">
        <a:off x="2294905" y="4204068"/>
        <a:ext cx="5479395" cy="59091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9D0A03-08FA-42AB-A18B-7BB63CCE3465}">
      <dsp:nvSpPr>
        <dsp:cNvPr id="0" name=""/>
        <dsp:cNvSpPr/>
      </dsp:nvSpPr>
      <dsp:spPr>
        <a:xfrm rot="5400000">
          <a:off x="925891" y="-656513"/>
          <a:ext cx="885715" cy="2301064"/>
        </a:xfrm>
        <a:prstGeom prst="chevron">
          <a:avLst/>
        </a:prstGeom>
        <a:solidFill>
          <a:schemeClr val="accent1">
            <a:lumMod val="50000"/>
          </a:schemeClr>
        </a:solidFill>
        <a:ln w="19050" cap="rnd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2000" b="1" kern="1200" dirty="0">
              <a:latin typeface="標楷體" panose="03000509000000000000" pitchFamily="65" charset="-120"/>
              <a:ea typeface="標楷體" panose="03000509000000000000" pitchFamily="65" charset="-120"/>
            </a:rPr>
            <a:t>單價</a:t>
          </a:r>
        </a:p>
      </dsp:txBody>
      <dsp:txXfrm rot="-5400000">
        <a:off x="218217" y="51161"/>
        <a:ext cx="2301064" cy="885715"/>
      </dsp:txXfrm>
    </dsp:sp>
    <dsp:sp modelId="{356B76A2-F435-49C9-8521-CB92D2846A39}">
      <dsp:nvSpPr>
        <dsp:cNvPr id="0" name=""/>
        <dsp:cNvSpPr/>
      </dsp:nvSpPr>
      <dsp:spPr>
        <a:xfrm rot="5400000">
          <a:off x="4733885" y="-2346104"/>
          <a:ext cx="673854" cy="551136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TW" altLang="en-US" sz="1400" b="1" kern="12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請注意以「千元」計價</a:t>
          </a:r>
          <a:r>
            <a:rPr lang="zh-TW" altLang="en-US" sz="1400" b="1" kern="1200" dirty="0">
              <a:latin typeface="標楷體" panose="03000509000000000000" pitchFamily="65" charset="-120"/>
              <a:ea typeface="標楷體" panose="03000509000000000000" pitchFamily="65" charset="-120"/>
            </a:rPr>
            <a:t>；例如桌上電腦</a:t>
          </a:r>
          <a:r>
            <a:rPr lang="en-US" altLang="en-US" sz="1400" b="1" kern="1200" dirty="0">
              <a:latin typeface="標楷體" panose="03000509000000000000" pitchFamily="65" charset="-120"/>
              <a:ea typeface="標楷體" panose="03000509000000000000" pitchFamily="65" charset="-120"/>
            </a:rPr>
            <a:t>1</a:t>
          </a:r>
          <a:r>
            <a:rPr lang="zh-TW" altLang="en-US" sz="1400" b="1" kern="1200" dirty="0">
              <a:latin typeface="標楷體" panose="03000509000000000000" pitchFamily="65" charset="-120"/>
              <a:ea typeface="標楷體" panose="03000509000000000000" pitchFamily="65" charset="-120"/>
            </a:rPr>
            <a:t>部</a:t>
          </a:r>
          <a:r>
            <a:rPr lang="en-US" altLang="zh-TW" sz="1400" b="1" kern="1200" dirty="0">
              <a:latin typeface="標楷體" panose="03000509000000000000" pitchFamily="65" charset="-120"/>
              <a:ea typeface="標楷體" panose="03000509000000000000" pitchFamily="65" charset="-120"/>
            </a:rPr>
            <a:t>30</a:t>
          </a:r>
          <a:r>
            <a:rPr lang="en-US" altLang="en-US" sz="1400" b="1" kern="1200" dirty="0">
              <a:latin typeface="標楷體" panose="03000509000000000000" pitchFamily="65" charset="-120"/>
              <a:ea typeface="標楷體" panose="03000509000000000000" pitchFamily="65" charset="-120"/>
            </a:rPr>
            <a:t>,000</a:t>
          </a:r>
          <a:r>
            <a:rPr lang="zh-TW" altLang="en-US" sz="1400" b="1" kern="1200" dirty="0">
              <a:latin typeface="標楷體" panose="03000509000000000000" pitchFamily="65" charset="-120"/>
              <a:ea typeface="標楷體" panose="03000509000000000000" pitchFamily="65" charset="-120"/>
            </a:rPr>
            <a:t>元，請填</a:t>
          </a:r>
          <a:r>
            <a:rPr lang="en-US" altLang="en-US" sz="1400" b="1" kern="1200" dirty="0">
              <a:latin typeface="標楷體" panose="03000509000000000000" pitchFamily="65" charset="-120"/>
              <a:ea typeface="標楷體" panose="03000509000000000000" pitchFamily="65" charset="-120"/>
            </a:rPr>
            <a:t>〝</a:t>
          </a:r>
          <a:r>
            <a:rPr lang="en-US" altLang="zh-TW" sz="1400" b="1" kern="1200" dirty="0">
              <a:latin typeface="標楷體" panose="03000509000000000000" pitchFamily="65" charset="-120"/>
              <a:ea typeface="標楷體" panose="03000509000000000000" pitchFamily="65" charset="-120"/>
            </a:rPr>
            <a:t>30</a:t>
          </a:r>
          <a:r>
            <a:rPr lang="en-US" altLang="en-US" sz="1400" b="1" kern="1200" dirty="0">
              <a:latin typeface="標楷體" panose="03000509000000000000" pitchFamily="65" charset="-120"/>
              <a:ea typeface="標楷體" panose="03000509000000000000" pitchFamily="65" charset="-120"/>
            </a:rPr>
            <a:t>〞</a:t>
          </a:r>
          <a:endParaRPr lang="zh-TW" altLang="en-US" sz="1400" b="1" kern="1200" dirty="0">
            <a:latin typeface="標楷體" panose="03000509000000000000" pitchFamily="65" charset="-120"/>
            <a:ea typeface="標楷體" panose="03000509000000000000" pitchFamily="65" charset="-120"/>
          </a:endParaRPr>
        </a:p>
        <a:p>
          <a:pPr marL="114300" lvl="1" indent="-114300" algn="l" defTabSz="6223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TW" altLang="en-US" sz="1400" b="1" kern="12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請注意以整數計，不可有小數點</a:t>
          </a:r>
          <a:r>
            <a:rPr lang="zh-TW" altLang="en-US" sz="1400" b="1" kern="1200" dirty="0">
              <a:latin typeface="標楷體" panose="03000509000000000000" pitchFamily="65" charset="-120"/>
              <a:ea typeface="標楷體" panose="03000509000000000000" pitchFamily="65" charset="-120"/>
            </a:rPr>
            <a:t>；請於經費額度內，切實填寫。</a:t>
          </a:r>
        </a:p>
      </dsp:txBody>
      <dsp:txXfrm rot="-5400000">
        <a:off x="2315132" y="105544"/>
        <a:ext cx="5478467" cy="608064"/>
      </dsp:txXfrm>
    </dsp:sp>
    <dsp:sp modelId="{05CB2C3C-7739-488F-ACE0-B1FB1B2FB8BB}">
      <dsp:nvSpPr>
        <dsp:cNvPr id="0" name=""/>
        <dsp:cNvSpPr/>
      </dsp:nvSpPr>
      <dsp:spPr>
        <a:xfrm rot="5400000">
          <a:off x="925891" y="134898"/>
          <a:ext cx="885715" cy="2301064"/>
        </a:xfrm>
        <a:prstGeom prst="chevron">
          <a:avLst/>
        </a:prstGeom>
        <a:solidFill>
          <a:schemeClr val="accent1">
            <a:lumMod val="50000"/>
          </a:schemeClr>
        </a:solidFill>
        <a:ln w="19050" cap="rnd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ts val="2400"/>
            </a:lnSpc>
            <a:spcBef>
              <a:spcPct val="0"/>
            </a:spcBef>
            <a:spcAft>
              <a:spcPts val="0"/>
            </a:spcAft>
            <a:buNone/>
          </a:pPr>
          <a:r>
            <a:rPr lang="zh-TW" altLang="en-US" sz="2000" b="1" kern="1200" dirty="0">
              <a:latin typeface="標楷體" panose="03000509000000000000" pitchFamily="65" charset="-120"/>
              <a:ea typeface="標楷體" panose="03000509000000000000" pitchFamily="65" charset="-120"/>
            </a:rPr>
            <a:t>目標能量、效益</a:t>
          </a:r>
        </a:p>
        <a:p>
          <a:pPr marL="0" lvl="0" indent="0" algn="ctr" defTabSz="889000">
            <a:lnSpc>
              <a:spcPts val="2400"/>
            </a:lnSpc>
            <a:spcBef>
              <a:spcPct val="0"/>
            </a:spcBef>
            <a:spcAft>
              <a:spcPts val="0"/>
            </a:spcAft>
            <a:buNone/>
          </a:pPr>
          <a:r>
            <a:rPr lang="zh-TW" altLang="en-US" sz="2000" b="1" kern="1200" dirty="0">
              <a:latin typeface="標楷體" panose="03000509000000000000" pitchFamily="65" charset="-120"/>
              <a:ea typeface="標楷體" panose="03000509000000000000" pitchFamily="65" charset="-120"/>
            </a:rPr>
            <a:t>分析、用途說明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TW" altLang="en-US" sz="2000" b="1" kern="1200" dirty="0">
            <a:latin typeface="標楷體" panose="03000509000000000000" pitchFamily="65" charset="-120"/>
            <a:ea typeface="標楷體" panose="03000509000000000000" pitchFamily="65" charset="-120"/>
          </a:endParaRPr>
        </a:p>
      </dsp:txBody>
      <dsp:txXfrm rot="-5400000">
        <a:off x="218217" y="842572"/>
        <a:ext cx="2301064" cy="885715"/>
      </dsp:txXfrm>
    </dsp:sp>
    <dsp:sp modelId="{C34F2D08-6927-496D-9ACC-40475DD29107}">
      <dsp:nvSpPr>
        <dsp:cNvPr id="0" name=""/>
        <dsp:cNvSpPr/>
      </dsp:nvSpPr>
      <dsp:spPr>
        <a:xfrm rot="5400000">
          <a:off x="4734063" y="-1572998"/>
          <a:ext cx="673500" cy="551136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TW" altLang="en-US" sz="1400" b="1" kern="1200" dirty="0">
              <a:latin typeface="標楷體" panose="03000509000000000000" pitchFamily="65" charset="-120"/>
              <a:ea typeface="標楷體" panose="03000509000000000000" pitchFamily="65" charset="-120"/>
            </a:rPr>
            <a:t>請依據所擬編購之項目，就其可達成之教學或行政目標、可產生之效益</a:t>
          </a:r>
          <a:r>
            <a:rPr lang="en-US" altLang="zh-TW" sz="1400" b="1" kern="1200" dirty="0">
              <a:latin typeface="標楷體" panose="03000509000000000000" pitchFamily="65" charset="-120"/>
              <a:ea typeface="標楷體" panose="03000509000000000000" pitchFamily="65" charset="-120"/>
            </a:rPr>
            <a:t>(</a:t>
          </a:r>
          <a:r>
            <a:rPr lang="zh-TW" altLang="en-US" sz="1400" b="1" kern="1200" dirty="0">
              <a:latin typeface="標楷體" panose="03000509000000000000" pitchFamily="65" charset="-120"/>
              <a:ea typeface="標楷體" panose="03000509000000000000" pitchFamily="65" charset="-120"/>
            </a:rPr>
            <a:t>請儘量數字化</a:t>
          </a:r>
          <a:r>
            <a:rPr lang="en-US" altLang="zh-TW" sz="1400" b="1" kern="1200" dirty="0">
              <a:latin typeface="標楷體" panose="03000509000000000000" pitchFamily="65" charset="-120"/>
              <a:ea typeface="標楷體" panose="03000509000000000000" pitchFamily="65" charset="-120"/>
            </a:rPr>
            <a:t>)</a:t>
          </a:r>
          <a:r>
            <a:rPr lang="zh-TW" altLang="en-US" sz="1400" b="1" kern="1200" dirty="0">
              <a:latin typeface="標楷體" panose="03000509000000000000" pitchFamily="65" charset="-120"/>
              <a:ea typeface="標楷體" panose="03000509000000000000" pitchFamily="65" charset="-120"/>
            </a:rPr>
            <a:t>，以及使用用途等，切實填寫。</a:t>
          </a:r>
        </a:p>
      </dsp:txBody>
      <dsp:txXfrm rot="-5400000">
        <a:off x="2315132" y="878811"/>
        <a:ext cx="5478484" cy="607744"/>
      </dsp:txXfrm>
    </dsp:sp>
    <dsp:sp modelId="{893048DC-88A2-4640-9ABA-2756ADE7705E}">
      <dsp:nvSpPr>
        <dsp:cNvPr id="0" name=""/>
        <dsp:cNvSpPr/>
      </dsp:nvSpPr>
      <dsp:spPr>
        <a:xfrm rot="5400000">
          <a:off x="925891" y="926310"/>
          <a:ext cx="885715" cy="2301064"/>
        </a:xfrm>
        <a:prstGeom prst="chevron">
          <a:avLst/>
        </a:prstGeom>
        <a:solidFill>
          <a:schemeClr val="accent1">
            <a:lumMod val="50000"/>
          </a:schemeClr>
        </a:solidFill>
        <a:ln w="19050" cap="rnd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2000" b="1" kern="1200" dirty="0">
              <a:latin typeface="標楷體" panose="03000509000000000000" pitchFamily="65" charset="-120"/>
              <a:ea typeface="標楷體" panose="03000509000000000000" pitchFamily="65" charset="-120"/>
            </a:rPr>
            <a:t>儲存資料</a:t>
          </a:r>
        </a:p>
      </dsp:txBody>
      <dsp:txXfrm rot="-5400000">
        <a:off x="218217" y="1633984"/>
        <a:ext cx="2301064" cy="885715"/>
      </dsp:txXfrm>
    </dsp:sp>
    <dsp:sp modelId="{839E5724-75FB-4BCA-8DE2-C8C99B9E99B7}">
      <dsp:nvSpPr>
        <dsp:cNvPr id="0" name=""/>
        <dsp:cNvSpPr/>
      </dsp:nvSpPr>
      <dsp:spPr>
        <a:xfrm rot="5400000">
          <a:off x="4760182" y="-790297"/>
          <a:ext cx="673500" cy="551136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TW" altLang="en-US" sz="1400" b="1" kern="1200" dirty="0">
              <a:latin typeface="標楷體" panose="03000509000000000000" pitchFamily="65" charset="-120"/>
              <a:ea typeface="標楷體" panose="03000509000000000000" pitchFamily="65" charset="-120"/>
            </a:rPr>
            <a:t>各欄位均填寫完畢，請點選</a:t>
          </a:r>
          <a:r>
            <a:rPr lang="en-US" altLang="en-US" sz="1400" b="1" kern="1200" dirty="0">
              <a:latin typeface="標楷體" panose="03000509000000000000" pitchFamily="65" charset="-120"/>
              <a:ea typeface="標楷體" panose="03000509000000000000" pitchFamily="65" charset="-120"/>
            </a:rPr>
            <a:t>〝</a:t>
          </a:r>
          <a:r>
            <a:rPr lang="zh-TW" altLang="en-US" sz="1400" b="1" kern="1200" dirty="0">
              <a:latin typeface="標楷體" panose="03000509000000000000" pitchFamily="65" charset="-120"/>
              <a:ea typeface="標楷體" panose="03000509000000000000" pitchFamily="65" charset="-120"/>
            </a:rPr>
            <a:t>儲存資料</a:t>
          </a:r>
          <a:r>
            <a:rPr lang="en-US" altLang="en-US" sz="1400" b="1" kern="1200" dirty="0">
              <a:latin typeface="標楷體" panose="03000509000000000000" pitchFamily="65" charset="-120"/>
              <a:ea typeface="標楷體" panose="03000509000000000000" pitchFamily="65" charset="-120"/>
            </a:rPr>
            <a:t>〞</a:t>
          </a:r>
          <a:r>
            <a:rPr lang="zh-TW" altLang="en-US" sz="1400" b="1" kern="1200" dirty="0">
              <a:latin typeface="標楷體" panose="03000509000000000000" pitchFamily="65" charset="-120"/>
              <a:ea typeface="標楷體" panose="03000509000000000000" pitchFamily="65" charset="-120"/>
            </a:rPr>
            <a:t>後，可繼續填寫其他需求。</a:t>
          </a:r>
        </a:p>
      </dsp:txBody>
      <dsp:txXfrm rot="-5400000">
        <a:off x="2341251" y="1661512"/>
        <a:ext cx="5478484" cy="607744"/>
      </dsp:txXfrm>
    </dsp:sp>
    <dsp:sp modelId="{71AE42DF-DAA2-4A9C-A0AB-2D9A969348C7}">
      <dsp:nvSpPr>
        <dsp:cNvPr id="0" name=""/>
        <dsp:cNvSpPr/>
      </dsp:nvSpPr>
      <dsp:spPr>
        <a:xfrm rot="5400000">
          <a:off x="925891" y="1717721"/>
          <a:ext cx="885715" cy="2301064"/>
        </a:xfrm>
        <a:prstGeom prst="chevron">
          <a:avLst/>
        </a:prstGeom>
        <a:solidFill>
          <a:schemeClr val="accent1">
            <a:lumMod val="50000"/>
          </a:schemeClr>
        </a:solidFill>
        <a:ln w="19050" cap="rnd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2000" b="1" kern="1200" dirty="0">
              <a:latin typeface="標楷體" panose="03000509000000000000" pitchFamily="65" charset="-120"/>
              <a:ea typeface="標楷體" panose="03000509000000000000" pitchFamily="65" charset="-120"/>
            </a:rPr>
            <a:t>列印</a:t>
          </a:r>
        </a:p>
      </dsp:txBody>
      <dsp:txXfrm rot="-5400000">
        <a:off x="218217" y="2425395"/>
        <a:ext cx="2301064" cy="885715"/>
      </dsp:txXfrm>
    </dsp:sp>
    <dsp:sp modelId="{0A8B3643-2E33-48DF-A8E1-952A8E31D72E}">
      <dsp:nvSpPr>
        <dsp:cNvPr id="0" name=""/>
        <dsp:cNvSpPr/>
      </dsp:nvSpPr>
      <dsp:spPr>
        <a:xfrm rot="5400000">
          <a:off x="4742814" y="44661"/>
          <a:ext cx="673500" cy="551136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TW" altLang="en-US" sz="1400" b="1" kern="1200" dirty="0">
              <a:latin typeface="標楷體" panose="03000509000000000000" pitchFamily="65" charset="-120"/>
              <a:ea typeface="標楷體" panose="03000509000000000000" pitchFamily="65" charset="-120"/>
            </a:rPr>
            <a:t>單位所有需求均登錄完畢後，請點選</a:t>
          </a:r>
          <a:r>
            <a:rPr lang="en-US" altLang="en-US" sz="1400" b="1" kern="1200" dirty="0">
              <a:latin typeface="標楷體" panose="03000509000000000000" pitchFamily="65" charset="-120"/>
              <a:ea typeface="標楷體" panose="03000509000000000000" pitchFamily="65" charset="-120"/>
            </a:rPr>
            <a:t>〝</a:t>
          </a:r>
          <a:r>
            <a:rPr lang="zh-TW" altLang="en-US" sz="1400" b="1" kern="12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列印</a:t>
          </a:r>
          <a:r>
            <a:rPr lang="en-US" altLang="en-US" sz="1400" b="1" kern="12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〞</a:t>
          </a:r>
          <a:r>
            <a:rPr lang="zh-TW" altLang="en-US" sz="1400" b="1" kern="12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產出「固定資產建設改良擴充彙計表－非計畫型」，併同相關申請表件送總務處。</a:t>
          </a:r>
        </a:p>
      </dsp:txBody>
      <dsp:txXfrm rot="-5400000">
        <a:off x="2323883" y="2496470"/>
        <a:ext cx="5478484" cy="60774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1" y="3"/>
            <a:ext cx="4301236" cy="340915"/>
          </a:xfrm>
          <a:prstGeom prst="rect">
            <a:avLst/>
          </a:prstGeom>
        </p:spPr>
        <p:txBody>
          <a:bodyPr vert="horz" lIns="91276" tIns="45638" rIns="91276" bIns="45638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5623091" y="3"/>
            <a:ext cx="4301236" cy="340915"/>
          </a:xfrm>
          <a:prstGeom prst="rect">
            <a:avLst/>
          </a:prstGeom>
        </p:spPr>
        <p:txBody>
          <a:bodyPr vert="horz" lIns="91276" tIns="45638" rIns="91276" bIns="45638" rtlCol="0"/>
          <a:lstStyle>
            <a:lvl1pPr algn="r">
              <a:defRPr sz="1200"/>
            </a:lvl1pPr>
          </a:lstStyle>
          <a:p>
            <a:fld id="{45051331-0584-465B-ADF5-7F1994F563F4}" type="datetimeFigureOut">
              <a:rPr lang="zh-TW" altLang="en-US" smtClean="0"/>
              <a:t>2024/9/25</a:t>
            </a:fld>
            <a:endParaRPr lang="zh-TW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3432175" y="849313"/>
            <a:ext cx="3062288" cy="2295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276" tIns="45638" rIns="91276" bIns="45638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993129" y="3271268"/>
            <a:ext cx="7940385" cy="2676292"/>
          </a:xfrm>
          <a:prstGeom prst="rect">
            <a:avLst/>
          </a:prstGeom>
        </p:spPr>
        <p:txBody>
          <a:bodyPr vert="horz" lIns="91276" tIns="45638" rIns="91276" bIns="45638" rtlCol="0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1" y="6456761"/>
            <a:ext cx="4301236" cy="340915"/>
          </a:xfrm>
          <a:prstGeom prst="rect">
            <a:avLst/>
          </a:prstGeom>
        </p:spPr>
        <p:txBody>
          <a:bodyPr vert="horz" lIns="91276" tIns="45638" rIns="91276" bIns="45638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5623091" y="6456761"/>
            <a:ext cx="4301236" cy="340915"/>
          </a:xfrm>
          <a:prstGeom prst="rect">
            <a:avLst/>
          </a:prstGeom>
        </p:spPr>
        <p:txBody>
          <a:bodyPr vert="horz" lIns="91276" tIns="45638" rIns="91276" bIns="45638" rtlCol="0" anchor="b"/>
          <a:lstStyle>
            <a:lvl1pPr algn="r">
              <a:defRPr sz="1200"/>
            </a:lvl1pPr>
          </a:lstStyle>
          <a:p>
            <a:fld id="{E70AEB5C-16E0-4052-A87D-3055A84F0FA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497237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0AEB5C-16E0-4052-A87D-3055A84F0FA1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054387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9/25/2024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57530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9/25/2024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70787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9/25/2024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379338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9/25/2024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44951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9/25/2024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526480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9/25/2024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46630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9/25/2024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91486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9/25/2024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00906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9/25/2024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27629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9/25/2024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0967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9/25/2024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4415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9/25/2024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6140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9/25/2024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43006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9/25/2024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70506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9/25/2024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00681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9/25/2024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46621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DFF08F-DC6B-4601-B491-B0F83F6DD2DA}" type="datetimeFigureOut">
              <a:rPr lang="en-US" smtClean="0"/>
              <a:pPr/>
              <a:t>9/25/2024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02456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88" r:id="rId2"/>
    <p:sldLayoutId id="2147483789" r:id="rId3"/>
    <p:sldLayoutId id="2147483790" r:id="rId4"/>
    <p:sldLayoutId id="2147483791" r:id="rId5"/>
    <p:sldLayoutId id="2147483792" r:id="rId6"/>
    <p:sldLayoutId id="2147483793" r:id="rId7"/>
    <p:sldLayoutId id="2147483794" r:id="rId8"/>
    <p:sldLayoutId id="2147483795" r:id="rId9"/>
    <p:sldLayoutId id="2147483796" r:id="rId10"/>
    <p:sldLayoutId id="2147483797" r:id="rId11"/>
    <p:sldLayoutId id="2147483798" r:id="rId12"/>
    <p:sldLayoutId id="2147483799" r:id="rId13"/>
    <p:sldLayoutId id="2147483800" r:id="rId14"/>
    <p:sldLayoutId id="2147483801" r:id="rId15"/>
    <p:sldLayoutId id="214748380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sz="2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國立臺中科技大學</a:t>
            </a:r>
            <a:br>
              <a:rPr lang="en-US" altLang="zh-TW" sz="4000" b="1" dirty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en-US" altLang="zh-TW" sz="3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115</a:t>
            </a:r>
            <a:r>
              <a:rPr lang="zh-TW" altLang="en-US" sz="3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年度資本預算編列與執行作業說明會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pPr algn="l"/>
            <a:endParaRPr lang="en-US" altLang="zh-TW" sz="1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l"/>
            <a:endParaRPr lang="en-US" altLang="zh-TW" sz="1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r"/>
            <a:r>
              <a:rPr lang="zh-TW" altLang="en-US" sz="17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報告人：林總務長春宏</a:t>
            </a:r>
            <a:endParaRPr lang="en-US" altLang="zh-TW" sz="17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r"/>
            <a:r>
              <a:rPr lang="en-US" altLang="zh-TW" sz="17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113</a:t>
            </a:r>
            <a:r>
              <a:rPr lang="zh-TW" altLang="en-US" sz="17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年</a:t>
            </a:r>
            <a:r>
              <a:rPr lang="en-US" altLang="zh-TW" sz="17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9</a:t>
            </a:r>
            <a:r>
              <a:rPr lang="zh-TW" altLang="en-US" sz="17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月</a:t>
            </a:r>
            <a:r>
              <a:rPr lang="en-US" altLang="zh-TW" sz="17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26</a:t>
            </a:r>
            <a:r>
              <a:rPr lang="zh-TW" altLang="en-US" sz="17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日</a:t>
            </a:r>
            <a:endParaRPr lang="en-US" altLang="zh-TW" sz="17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0358400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776652" y="625404"/>
            <a:ext cx="3590691" cy="668137"/>
          </a:xfrm>
        </p:spPr>
        <p:txBody>
          <a:bodyPr>
            <a:normAutofit fontScale="90000"/>
          </a:bodyPr>
          <a:lstStyle/>
          <a:p>
            <a:r>
              <a:rPr lang="zh-TW" altLang="en-US" sz="5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作業期程</a:t>
            </a:r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2415380"/>
              </p:ext>
            </p:extLst>
          </p:nvPr>
        </p:nvGraphicFramePr>
        <p:xfrm>
          <a:off x="627191" y="1274649"/>
          <a:ext cx="7902609" cy="45239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887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976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16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89605">
                <a:tc>
                  <a:txBody>
                    <a:bodyPr/>
                    <a:lstStyle/>
                    <a:p>
                      <a:pPr algn="ctr">
                        <a:lnSpc>
                          <a:spcPts val="3600"/>
                        </a:lnSpc>
                      </a:pPr>
                      <a:r>
                        <a:rPr lang="zh-TW" altLang="en-US" sz="2600" b="1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作業期間</a:t>
                      </a:r>
                      <a:endParaRPr lang="zh-TW" altLang="en-US" sz="2600" b="1" dirty="0">
                        <a:solidFill>
                          <a:schemeClr val="bg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600"/>
                        </a:lnSpc>
                      </a:pPr>
                      <a:r>
                        <a:rPr lang="zh-TW" altLang="en-US" sz="2600" b="1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作業項目</a:t>
                      </a:r>
                      <a:endParaRPr lang="zh-TW" altLang="en-US" sz="2600" b="1" dirty="0">
                        <a:solidFill>
                          <a:schemeClr val="bg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600"/>
                        </a:lnSpc>
                      </a:pPr>
                      <a:r>
                        <a:rPr lang="zh-TW" altLang="en-US" sz="2600" b="1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注意事項</a:t>
                      </a:r>
                      <a:endParaRPr lang="zh-TW" altLang="en-US" sz="2600" b="1" dirty="0">
                        <a:solidFill>
                          <a:schemeClr val="bg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48410">
                <a:tc>
                  <a:txBody>
                    <a:bodyPr/>
                    <a:lstStyle/>
                    <a:p>
                      <a:pPr algn="ctr">
                        <a:lnSpc>
                          <a:spcPts val="2200"/>
                        </a:lnSpc>
                        <a:spcBef>
                          <a:spcPts val="20"/>
                        </a:spcBef>
                      </a:pPr>
                      <a:r>
                        <a:rPr lang="en-US" altLang="zh-TW" sz="1900" b="1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113</a:t>
                      </a:r>
                      <a:r>
                        <a:rPr lang="zh-TW" altLang="en-US" sz="1900" b="1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年</a:t>
                      </a:r>
                      <a:r>
                        <a:rPr lang="en-US" altLang="zh-TW" sz="1900" b="1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10</a:t>
                      </a:r>
                      <a:r>
                        <a:rPr lang="zh-TW" altLang="en-US" sz="1900" b="1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月</a:t>
                      </a:r>
                      <a:r>
                        <a:rPr lang="en-US" altLang="zh-TW" sz="1900" b="1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21</a:t>
                      </a:r>
                      <a:r>
                        <a:rPr lang="zh-TW" altLang="en-US" sz="1900" b="1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日起</a:t>
                      </a:r>
                      <a:endParaRPr lang="en-US" altLang="zh-TW" sz="1900" b="1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algn="ctr">
                        <a:lnSpc>
                          <a:spcPts val="2200"/>
                        </a:lnSpc>
                        <a:spcBef>
                          <a:spcPts val="20"/>
                        </a:spcBef>
                      </a:pPr>
                      <a:r>
                        <a:rPr lang="zh-TW" altLang="en-US" sz="1900" b="1" dirty="0">
                          <a:solidFill>
                            <a:srgbClr val="FF000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至</a:t>
                      </a:r>
                      <a:endParaRPr lang="en-US" altLang="zh-TW" sz="1900" b="1" dirty="0">
                        <a:solidFill>
                          <a:srgbClr val="FF0000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algn="ctr">
                        <a:lnSpc>
                          <a:spcPts val="2200"/>
                        </a:lnSpc>
                        <a:spcBef>
                          <a:spcPts val="20"/>
                        </a:spcBef>
                      </a:pPr>
                      <a:r>
                        <a:rPr lang="en-US" altLang="zh-TW" sz="1900" b="1" u="heavy" baseline="0" dirty="0">
                          <a:solidFill>
                            <a:srgbClr val="FF0000"/>
                          </a:solidFill>
                          <a:uFill>
                            <a:solidFill>
                              <a:srgbClr val="FF0000"/>
                            </a:solidFill>
                          </a:u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113</a:t>
                      </a:r>
                      <a:r>
                        <a:rPr lang="zh-TW" altLang="en-US" sz="1900" b="1" u="heavy" baseline="0" dirty="0">
                          <a:solidFill>
                            <a:srgbClr val="FF0000"/>
                          </a:solidFill>
                          <a:uFill>
                            <a:solidFill>
                              <a:srgbClr val="FF0000"/>
                            </a:solidFill>
                          </a:u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年</a:t>
                      </a:r>
                      <a:r>
                        <a:rPr lang="en-US" altLang="zh-TW" sz="1900" b="1" u="heavy" baseline="0" dirty="0">
                          <a:solidFill>
                            <a:srgbClr val="FF0000"/>
                          </a:solidFill>
                          <a:uFill>
                            <a:solidFill>
                              <a:srgbClr val="FF0000"/>
                            </a:solidFill>
                          </a:u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11</a:t>
                      </a:r>
                      <a:r>
                        <a:rPr lang="zh-TW" altLang="en-US" sz="1900" b="1" u="heavy" baseline="0" dirty="0">
                          <a:solidFill>
                            <a:srgbClr val="FF0000"/>
                          </a:solidFill>
                          <a:uFill>
                            <a:solidFill>
                              <a:srgbClr val="FF0000"/>
                            </a:solidFill>
                          </a:u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月</a:t>
                      </a:r>
                      <a:r>
                        <a:rPr lang="en-US" altLang="zh-TW" sz="1900" b="1" u="heavy" baseline="0" dirty="0">
                          <a:solidFill>
                            <a:srgbClr val="FF0000"/>
                          </a:solidFill>
                          <a:uFill>
                            <a:solidFill>
                              <a:srgbClr val="FF0000"/>
                            </a:solidFill>
                          </a:u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22</a:t>
                      </a:r>
                      <a:r>
                        <a:rPr lang="zh-TW" altLang="en-US" sz="1900" b="1" u="heavy" baseline="0" dirty="0">
                          <a:solidFill>
                            <a:srgbClr val="FF0000"/>
                          </a:solidFill>
                          <a:uFill>
                            <a:solidFill>
                              <a:srgbClr val="FF0000"/>
                            </a:solidFill>
                          </a:u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日止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6000"/>
                        </a:lnSpc>
                      </a:pPr>
                      <a:r>
                        <a:rPr lang="zh-TW" altLang="en-US" sz="2000" b="1" u="heavy" baseline="0" dirty="0">
                          <a:solidFill>
                            <a:srgbClr val="FF0000"/>
                          </a:solidFill>
                          <a:uFill>
                            <a:solidFill>
                              <a:srgbClr val="FF0000"/>
                            </a:solidFill>
                          </a:u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上網登錄預算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altLang="zh-TW" sz="1500" b="1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1.</a:t>
                      </a:r>
                      <a:r>
                        <a:rPr lang="zh-TW" altLang="en-US" sz="1500" b="1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各單位請</a:t>
                      </a:r>
                      <a:r>
                        <a:rPr lang="zh-TW" altLang="en-US" sz="1500" b="1" u="heavy" baseline="0" dirty="0">
                          <a:solidFill>
                            <a:schemeClr val="tx1"/>
                          </a:solidFill>
                          <a:uFill>
                            <a:solidFill>
                              <a:srgbClr val="FF0000"/>
                            </a:solidFill>
                          </a:u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自 </a:t>
                      </a:r>
                      <a:r>
                        <a:rPr lang="en-US" altLang="zh-TW" sz="1500" b="1" u="heavy" baseline="0" dirty="0">
                          <a:solidFill>
                            <a:schemeClr val="tx1"/>
                          </a:solidFill>
                          <a:uFill>
                            <a:solidFill>
                              <a:srgbClr val="FF0000"/>
                            </a:solidFill>
                          </a:u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my Portal / </a:t>
                      </a:r>
                      <a:r>
                        <a:rPr lang="zh-TW" altLang="en-US" sz="1500" b="1" u="heavy" baseline="0" dirty="0">
                          <a:solidFill>
                            <a:schemeClr val="tx1"/>
                          </a:solidFill>
                          <a:uFill>
                            <a:solidFill>
                              <a:srgbClr val="FF0000"/>
                            </a:solidFill>
                          </a:u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公務帳號</a:t>
                      </a:r>
                      <a:endParaRPr lang="en-US" altLang="zh-TW" sz="1500" b="1" u="heavy" baseline="0" dirty="0">
                        <a:solidFill>
                          <a:schemeClr val="tx1"/>
                        </a:solidFill>
                        <a:uFill>
                          <a:solidFill>
                            <a:srgbClr val="FF0000"/>
                          </a:solidFill>
                        </a:u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1700"/>
                        </a:lnSpc>
                      </a:pPr>
                      <a:r>
                        <a:rPr lang="zh-TW" altLang="en-US" sz="1500" b="1" u="heavy" baseline="0" dirty="0">
                          <a:solidFill>
                            <a:schemeClr val="tx1"/>
                          </a:solidFill>
                          <a:uFill>
                            <a:solidFill>
                              <a:srgbClr val="FF0000"/>
                            </a:solidFill>
                          </a:u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 校務資訊 </a:t>
                      </a:r>
                      <a:r>
                        <a:rPr lang="zh-TW" altLang="en-US" sz="1500" b="1" u="none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進行</a:t>
                      </a:r>
                      <a:r>
                        <a:rPr lang="zh-TW" altLang="en-US" sz="1500" b="1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登錄。</a:t>
                      </a:r>
                      <a:endParaRPr lang="en-US" altLang="zh-TW" sz="1500" b="1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1700"/>
                        </a:lnSpc>
                      </a:pPr>
                      <a:r>
                        <a:rPr lang="en-US" altLang="zh-TW" sz="1500" b="1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2.</a:t>
                      </a:r>
                      <a:r>
                        <a:rPr lang="zh-TW" altLang="en-US" sz="1500" b="1" u="heavy" baseline="0" dirty="0">
                          <a:solidFill>
                            <a:schemeClr val="tx1"/>
                          </a:solidFill>
                          <a:uFill>
                            <a:solidFill>
                              <a:srgbClr val="FF0000"/>
                            </a:solidFill>
                          </a:u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除「分配款」外，如有申請「計畫型</a:t>
                      </a:r>
                      <a:endParaRPr lang="en-US" altLang="zh-TW" sz="1500" b="1" u="heavy" baseline="0" dirty="0">
                        <a:solidFill>
                          <a:schemeClr val="tx1"/>
                        </a:solidFill>
                        <a:uFill>
                          <a:solidFill>
                            <a:srgbClr val="FF0000"/>
                          </a:solidFill>
                        </a:u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1700"/>
                        </a:lnSpc>
                      </a:pPr>
                      <a:r>
                        <a:rPr lang="zh-TW" altLang="en-US" sz="1500" b="1" u="heavy" baseline="0" dirty="0">
                          <a:solidFill>
                            <a:schemeClr val="tx1"/>
                          </a:solidFill>
                          <a:uFill>
                            <a:solidFill>
                              <a:srgbClr val="FF0000"/>
                            </a:solidFill>
                          </a:u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 經費」，也要進行登錄。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2188">
                <a:tc>
                  <a:txBody>
                    <a:bodyPr/>
                    <a:lstStyle/>
                    <a:p>
                      <a:pPr algn="ctr">
                        <a:lnSpc>
                          <a:spcPts val="3600"/>
                        </a:lnSpc>
                      </a:pPr>
                      <a:r>
                        <a:rPr lang="en-US" altLang="zh-TW" sz="1900" b="1" u="heavy" baseline="0" dirty="0">
                          <a:solidFill>
                            <a:schemeClr val="tx1"/>
                          </a:solidFill>
                          <a:uFill>
                            <a:solidFill>
                              <a:srgbClr val="FF0000"/>
                            </a:solidFill>
                          </a:u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113</a:t>
                      </a:r>
                      <a:r>
                        <a:rPr lang="zh-TW" altLang="en-US" sz="1900" b="1" u="heavy" baseline="0" dirty="0">
                          <a:solidFill>
                            <a:schemeClr val="tx1"/>
                          </a:solidFill>
                          <a:uFill>
                            <a:solidFill>
                              <a:srgbClr val="FF0000"/>
                            </a:solidFill>
                          </a:u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年</a:t>
                      </a:r>
                      <a:r>
                        <a:rPr lang="en-US" altLang="zh-TW" sz="1900" b="1" u="heavy" baseline="0" dirty="0">
                          <a:solidFill>
                            <a:schemeClr val="tx1"/>
                          </a:solidFill>
                          <a:uFill>
                            <a:solidFill>
                              <a:srgbClr val="FF0000"/>
                            </a:solidFill>
                          </a:u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12</a:t>
                      </a:r>
                      <a:r>
                        <a:rPr lang="zh-TW" altLang="en-US" sz="1900" b="1" u="heavy" baseline="0" dirty="0">
                          <a:solidFill>
                            <a:schemeClr val="tx1"/>
                          </a:solidFill>
                          <a:uFill>
                            <a:solidFill>
                              <a:srgbClr val="FF0000"/>
                            </a:solidFill>
                          </a:u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月</a:t>
                      </a:r>
                      <a:r>
                        <a:rPr lang="en-US" altLang="zh-TW" sz="1900" b="1" u="heavy" baseline="0" dirty="0">
                          <a:solidFill>
                            <a:schemeClr val="tx1"/>
                          </a:solidFill>
                          <a:uFill>
                            <a:solidFill>
                              <a:srgbClr val="FF0000"/>
                            </a:solidFill>
                          </a:u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02</a:t>
                      </a:r>
                      <a:r>
                        <a:rPr lang="zh-TW" altLang="en-US" sz="1900" b="1" u="heavy" baseline="0" dirty="0">
                          <a:solidFill>
                            <a:schemeClr val="tx1"/>
                          </a:solidFill>
                          <a:uFill>
                            <a:solidFill>
                              <a:srgbClr val="FF0000"/>
                            </a:solidFill>
                          </a:u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日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600"/>
                        </a:lnSpc>
                      </a:pPr>
                      <a:r>
                        <a:rPr lang="zh-TW" altLang="en-US" sz="2000" b="1" u="heavy" baseline="0" dirty="0">
                          <a:solidFill>
                            <a:schemeClr val="tx1"/>
                          </a:solidFill>
                          <a:uFill>
                            <a:solidFill>
                              <a:srgbClr val="FF0000"/>
                            </a:solidFill>
                          </a:u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系統關閉收檔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3600"/>
                        </a:lnSpc>
                      </a:pPr>
                      <a:r>
                        <a:rPr lang="zh-TW" altLang="en-US" sz="1500" b="1" kern="1200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系統關閉一律不受理補登。</a:t>
                      </a:r>
                      <a:endParaRPr lang="en-US" altLang="zh-TW" sz="1500" b="1" kern="120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98494">
                <a:tc>
                  <a:txBody>
                    <a:bodyPr/>
                    <a:lstStyle/>
                    <a:p>
                      <a:pPr algn="ctr">
                        <a:lnSpc>
                          <a:spcPts val="8000"/>
                        </a:lnSpc>
                      </a:pPr>
                      <a:r>
                        <a:rPr lang="en-US" altLang="zh-TW" sz="1900" b="1" u="heavy" baseline="0" dirty="0">
                          <a:solidFill>
                            <a:schemeClr val="tx1"/>
                          </a:solidFill>
                          <a:uFill>
                            <a:solidFill>
                              <a:srgbClr val="FF0000"/>
                            </a:solidFill>
                          </a:u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113</a:t>
                      </a:r>
                      <a:r>
                        <a:rPr lang="zh-TW" altLang="en-US" sz="1900" b="1" u="heavy" baseline="0" dirty="0">
                          <a:solidFill>
                            <a:schemeClr val="tx1"/>
                          </a:solidFill>
                          <a:uFill>
                            <a:solidFill>
                              <a:srgbClr val="FF0000"/>
                            </a:solidFill>
                          </a:u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年</a:t>
                      </a:r>
                      <a:r>
                        <a:rPr lang="en-US" altLang="zh-TW" sz="1900" b="1" u="heavy" baseline="0" dirty="0">
                          <a:solidFill>
                            <a:schemeClr val="tx1"/>
                          </a:solidFill>
                          <a:uFill>
                            <a:solidFill>
                              <a:srgbClr val="FF0000"/>
                            </a:solidFill>
                          </a:u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11</a:t>
                      </a:r>
                      <a:r>
                        <a:rPr lang="zh-TW" altLang="en-US" sz="1900" b="1" u="heavy" baseline="0" dirty="0">
                          <a:solidFill>
                            <a:schemeClr val="tx1"/>
                          </a:solidFill>
                          <a:uFill>
                            <a:solidFill>
                              <a:srgbClr val="FF0000"/>
                            </a:solidFill>
                          </a:u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月</a:t>
                      </a:r>
                      <a:r>
                        <a:rPr lang="en-US" altLang="zh-TW" sz="1900" b="1" u="heavy" baseline="0" dirty="0">
                          <a:solidFill>
                            <a:schemeClr val="tx1"/>
                          </a:solidFill>
                          <a:uFill>
                            <a:solidFill>
                              <a:srgbClr val="FF0000"/>
                            </a:solidFill>
                          </a:u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29</a:t>
                      </a:r>
                      <a:r>
                        <a:rPr lang="zh-TW" altLang="en-US" sz="1900" b="1" u="heavy" baseline="0" dirty="0">
                          <a:solidFill>
                            <a:schemeClr val="tx1"/>
                          </a:solidFill>
                          <a:uFill>
                            <a:solidFill>
                              <a:srgbClr val="FF0000"/>
                            </a:solidFill>
                          </a:u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日前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0"/>
                        </a:lnSpc>
                      </a:pPr>
                      <a:r>
                        <a:rPr lang="zh-TW" altLang="en-US" sz="2000" b="1" u="heavy" baseline="0" dirty="0">
                          <a:solidFill>
                            <a:schemeClr val="tx1"/>
                          </a:solidFill>
                          <a:uFill>
                            <a:solidFill>
                              <a:srgbClr val="FF0000"/>
                            </a:solidFill>
                          </a:u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提交申請文件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zh-TW" altLang="en-US" sz="1600" b="1" u="heavy" baseline="0" dirty="0">
                          <a:solidFill>
                            <a:schemeClr val="tx1"/>
                          </a:solidFill>
                          <a:uFill>
                            <a:solidFill>
                              <a:srgbClr val="FF0000"/>
                            </a:solidFill>
                          </a:u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請各單位提交下列表件</a:t>
                      </a:r>
                      <a:endParaRPr lang="en-US" altLang="zh-TW" sz="1600" b="1" u="heavy" baseline="0" dirty="0">
                        <a:solidFill>
                          <a:schemeClr val="tx1"/>
                        </a:solidFill>
                        <a:uFill>
                          <a:solidFill>
                            <a:srgbClr val="FF0000"/>
                          </a:solidFill>
                        </a:u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1700"/>
                        </a:lnSpc>
                      </a:pPr>
                      <a:r>
                        <a:rPr lang="en-US" altLang="zh-TW" sz="1400" b="1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1.</a:t>
                      </a:r>
                      <a:r>
                        <a:rPr lang="zh-TW" altLang="en-US" sz="1400" b="1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資本預算簡表。</a:t>
                      </a:r>
                      <a:endParaRPr lang="en-US" altLang="zh-TW" sz="1400" b="1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1700"/>
                        </a:lnSpc>
                      </a:pPr>
                      <a:r>
                        <a:rPr lang="en-US" altLang="zh-TW" sz="1400" b="1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2.</a:t>
                      </a:r>
                      <a:r>
                        <a:rPr lang="zh-TW" altLang="en-US" sz="1400" b="1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固定資產建設改良擴充彙計表</a:t>
                      </a:r>
                      <a:r>
                        <a:rPr lang="en-US" altLang="zh-TW" sz="1400" b="1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(</a:t>
                      </a:r>
                      <a:r>
                        <a:rPr lang="zh-TW" altLang="en-US" sz="1400" b="1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請自系統</a:t>
                      </a:r>
                      <a:endParaRPr lang="en-US" altLang="zh-TW" sz="1400" b="1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1700"/>
                        </a:lnSpc>
                      </a:pPr>
                      <a:r>
                        <a:rPr lang="zh-TW" altLang="en-US" sz="1400" b="1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 列印</a:t>
                      </a:r>
                      <a:r>
                        <a:rPr lang="en-US" altLang="zh-TW" sz="1400" b="1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)</a:t>
                      </a:r>
                      <a:r>
                        <a:rPr lang="zh-TW" altLang="en-US" sz="1400" b="1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。</a:t>
                      </a:r>
                    </a:p>
                    <a:p>
                      <a:pPr>
                        <a:lnSpc>
                          <a:spcPts val="1700"/>
                        </a:lnSpc>
                      </a:pPr>
                      <a:r>
                        <a:rPr lang="en-US" altLang="zh-TW" sz="1400" b="1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3.</a:t>
                      </a:r>
                      <a:r>
                        <a:rPr lang="zh-TW" altLang="en-US" sz="1400" b="1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計畫型經費申請表及相關佐證資料。</a:t>
                      </a:r>
                      <a:r>
                        <a:rPr lang="en-US" altLang="zh-TW" sz="1400" b="1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(</a:t>
                      </a:r>
                      <a:r>
                        <a:rPr lang="zh-TW" altLang="en-US" sz="1400" b="1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未</a:t>
                      </a:r>
                      <a:endParaRPr lang="en-US" altLang="zh-TW" sz="1400" b="1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1700"/>
                        </a:lnSpc>
                      </a:pPr>
                      <a:r>
                        <a:rPr lang="zh-TW" altLang="en-US" sz="1400" b="1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 申請「計畫型經費」單位免</a:t>
                      </a:r>
                      <a:r>
                        <a:rPr lang="en-US" altLang="zh-TW" sz="1400" b="1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8321">
                <a:tc>
                  <a:txBody>
                    <a:bodyPr/>
                    <a:lstStyle/>
                    <a:p>
                      <a:pPr algn="ctr">
                        <a:lnSpc>
                          <a:spcPts val="2600"/>
                        </a:lnSpc>
                      </a:pPr>
                      <a:r>
                        <a:rPr lang="en-US" altLang="zh-TW" sz="1900" b="1" u="heavy" baseline="0" dirty="0">
                          <a:solidFill>
                            <a:srgbClr val="FF0000"/>
                          </a:solidFill>
                          <a:uFill>
                            <a:solidFill>
                              <a:srgbClr val="FF0000"/>
                            </a:solidFill>
                          </a:u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113</a:t>
                      </a:r>
                      <a:r>
                        <a:rPr lang="zh-TW" altLang="en-US" sz="1900" b="1" u="heavy" baseline="0" dirty="0">
                          <a:solidFill>
                            <a:srgbClr val="FF0000"/>
                          </a:solidFill>
                          <a:uFill>
                            <a:solidFill>
                              <a:srgbClr val="FF0000"/>
                            </a:solidFill>
                          </a:u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年</a:t>
                      </a:r>
                      <a:r>
                        <a:rPr lang="en-US" altLang="zh-TW" sz="1900" b="1" u="heavy" baseline="0" dirty="0">
                          <a:solidFill>
                            <a:srgbClr val="FF0000"/>
                          </a:solidFill>
                          <a:uFill>
                            <a:solidFill>
                              <a:srgbClr val="FF0000"/>
                            </a:solidFill>
                          </a:u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12</a:t>
                      </a:r>
                      <a:r>
                        <a:rPr lang="zh-TW" altLang="en-US" sz="1900" b="1" u="heavy" baseline="0" dirty="0">
                          <a:solidFill>
                            <a:srgbClr val="FF0000"/>
                          </a:solidFill>
                          <a:uFill>
                            <a:solidFill>
                              <a:srgbClr val="FF0000"/>
                            </a:solidFill>
                          </a:u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月</a:t>
                      </a:r>
                      <a:r>
                        <a:rPr lang="en-US" altLang="zh-TW" sz="1900" b="1" u="heavy" baseline="0" dirty="0">
                          <a:solidFill>
                            <a:srgbClr val="FF0000"/>
                          </a:solidFill>
                          <a:uFill>
                            <a:solidFill>
                              <a:srgbClr val="FF0000"/>
                            </a:solidFill>
                          </a:u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13</a:t>
                      </a:r>
                      <a:r>
                        <a:rPr lang="zh-TW" altLang="en-US" sz="1900" b="1" u="heavy" baseline="0" dirty="0">
                          <a:solidFill>
                            <a:srgbClr val="FF0000"/>
                          </a:solidFill>
                          <a:uFill>
                            <a:solidFill>
                              <a:srgbClr val="FF0000"/>
                            </a:solidFill>
                          </a:u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日前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600"/>
                        </a:lnSpc>
                      </a:pPr>
                      <a:r>
                        <a:rPr lang="zh-TW" altLang="en-US" sz="2000" b="1" u="heavy" baseline="0" dirty="0">
                          <a:solidFill>
                            <a:schemeClr val="tx1"/>
                          </a:solidFill>
                          <a:uFill>
                            <a:solidFill>
                              <a:srgbClr val="FF0000"/>
                            </a:solidFill>
                          </a:u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提交簡報檔案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600"/>
                        </a:lnSpc>
                      </a:pPr>
                      <a:r>
                        <a:rPr lang="zh-TW" altLang="en-US" sz="1600" b="1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未申請「計畫型經費」單位免。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11603">
                <a:tc>
                  <a:txBody>
                    <a:bodyPr/>
                    <a:lstStyle/>
                    <a:p>
                      <a:pPr algn="ctr">
                        <a:lnSpc>
                          <a:spcPts val="3900"/>
                        </a:lnSpc>
                      </a:pPr>
                      <a:r>
                        <a:rPr lang="en-US" altLang="zh-TW" sz="1900" b="1" u="heavy" baseline="0" dirty="0">
                          <a:solidFill>
                            <a:srgbClr val="FF0000"/>
                          </a:solidFill>
                          <a:uFill>
                            <a:solidFill>
                              <a:srgbClr val="FF0000"/>
                            </a:solidFill>
                          </a:u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113</a:t>
                      </a:r>
                      <a:r>
                        <a:rPr lang="zh-TW" altLang="en-US" sz="1900" b="1" u="heavy" baseline="0" dirty="0">
                          <a:solidFill>
                            <a:srgbClr val="FF0000"/>
                          </a:solidFill>
                          <a:uFill>
                            <a:solidFill>
                              <a:srgbClr val="FF0000"/>
                            </a:solidFill>
                          </a:u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年</a:t>
                      </a:r>
                      <a:r>
                        <a:rPr lang="en-US" altLang="zh-TW" sz="1900" b="1" u="heavy" baseline="0" dirty="0">
                          <a:solidFill>
                            <a:srgbClr val="FF0000"/>
                          </a:solidFill>
                          <a:uFill>
                            <a:solidFill>
                              <a:srgbClr val="FF0000"/>
                            </a:solidFill>
                          </a:u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12</a:t>
                      </a:r>
                      <a:r>
                        <a:rPr lang="zh-TW" altLang="en-US" sz="1900" b="1" u="heavy" baseline="0" dirty="0">
                          <a:solidFill>
                            <a:srgbClr val="FF0000"/>
                          </a:solidFill>
                          <a:uFill>
                            <a:solidFill>
                              <a:srgbClr val="FF0000"/>
                            </a:solidFill>
                          </a:u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年</a:t>
                      </a:r>
                      <a:r>
                        <a:rPr lang="en-US" altLang="zh-TW" sz="1900" b="1" u="heavy" baseline="0" dirty="0">
                          <a:solidFill>
                            <a:srgbClr val="FF0000"/>
                          </a:solidFill>
                          <a:uFill>
                            <a:solidFill>
                              <a:srgbClr val="FF0000"/>
                            </a:solidFill>
                          </a:u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24</a:t>
                      </a:r>
                      <a:r>
                        <a:rPr lang="zh-TW" altLang="en-US" sz="1900" b="1" u="heavy" baseline="0" dirty="0">
                          <a:solidFill>
                            <a:srgbClr val="FF0000"/>
                          </a:solidFill>
                          <a:uFill>
                            <a:solidFill>
                              <a:srgbClr val="FF0000"/>
                            </a:solidFill>
                          </a:u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日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900"/>
                        </a:lnSpc>
                      </a:pPr>
                      <a:r>
                        <a:rPr lang="zh-TW" altLang="en-US" sz="2000" b="1" u="heavy" baseline="0" dirty="0">
                          <a:solidFill>
                            <a:srgbClr val="FF0000"/>
                          </a:solidFill>
                          <a:uFill>
                            <a:solidFill>
                              <a:srgbClr val="FF0000"/>
                            </a:solidFill>
                          </a:u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計畫分組簡報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</a:pPr>
                      <a:r>
                        <a:rPr lang="en-US" altLang="zh-TW" sz="1600" b="1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1.</a:t>
                      </a:r>
                      <a:r>
                        <a:rPr lang="zh-TW" altLang="en-US" sz="1600" b="1" u="heavy" baseline="0" dirty="0">
                          <a:solidFill>
                            <a:schemeClr val="tx1"/>
                          </a:solidFill>
                          <a:uFill>
                            <a:solidFill>
                              <a:srgbClr val="FF0000"/>
                            </a:solidFill>
                          </a:u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對象：「計畫型經費」申請單位</a:t>
                      </a:r>
                      <a:r>
                        <a:rPr lang="zh-TW" altLang="en-US" sz="1600" b="1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。</a:t>
                      </a:r>
                    </a:p>
                    <a:p>
                      <a:pPr>
                        <a:lnSpc>
                          <a:spcPts val="2000"/>
                        </a:lnSpc>
                      </a:pPr>
                      <a:r>
                        <a:rPr lang="en-US" altLang="zh-TW" sz="1600" b="1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2.</a:t>
                      </a:r>
                      <a:r>
                        <a:rPr lang="zh-TW" altLang="en-US" sz="1600" b="1" u="heavy" baseline="0" dirty="0">
                          <a:solidFill>
                            <a:srgbClr val="FF0000"/>
                          </a:solidFill>
                          <a:uFill>
                            <a:solidFill>
                              <a:srgbClr val="FF0000"/>
                            </a:solidFill>
                          </a:u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簡報時間、地點與分組另行通知</a:t>
                      </a:r>
                      <a:r>
                        <a:rPr lang="zh-TW" altLang="en-US" sz="1600" b="1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。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6" name="文字方塊 5"/>
          <p:cNvSpPr txBox="1"/>
          <p:nvPr/>
        </p:nvSpPr>
        <p:spPr>
          <a:xfrm>
            <a:off x="623943" y="5786740"/>
            <a:ext cx="78961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9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※</a:t>
            </a:r>
            <a:r>
              <a:rPr lang="zh-TW" altLang="en-US" sz="19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因總務處尚需進行逐筆檢核作業，謹請各單位務必依限完成登錄。</a:t>
            </a:r>
          </a:p>
          <a:p>
            <a:endParaRPr lang="zh-TW" altLang="en-US" sz="2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1967941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398486" y="779026"/>
            <a:ext cx="6347011" cy="668137"/>
          </a:xfrm>
        </p:spPr>
        <p:txBody>
          <a:bodyPr>
            <a:normAutofit fontScale="90000"/>
          </a:bodyPr>
          <a:lstStyle/>
          <a:p>
            <a:r>
              <a:rPr lang="zh-TW" altLang="en-US" sz="5000" dirty="0">
                <a:latin typeface="標楷體" panose="03000509000000000000" pitchFamily="65" charset="-120"/>
                <a:ea typeface="標楷體" panose="03000509000000000000" pitchFamily="65" charset="-120"/>
              </a:rPr>
              <a:t>各單位</a:t>
            </a:r>
            <a:r>
              <a:rPr lang="zh-TW" altLang="en-US" sz="5000" u="sng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常見</a:t>
            </a:r>
            <a:r>
              <a:rPr lang="zh-TW" altLang="en-US" sz="50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問題</a:t>
            </a:r>
          </a:p>
        </p:txBody>
      </p:sp>
      <p:sp>
        <p:nvSpPr>
          <p:cNvPr id="4" name="書卷 (水平) 3"/>
          <p:cNvSpPr/>
          <p:nvPr/>
        </p:nvSpPr>
        <p:spPr>
          <a:xfrm>
            <a:off x="666965" y="5564928"/>
            <a:ext cx="7810051" cy="570155"/>
          </a:xfrm>
          <a:prstGeom prst="horizontalScroll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3000"/>
              </a:lnSpc>
            </a:pPr>
            <a:r>
              <a:rPr lang="zh-TW" altLang="en-US" sz="2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預算編列要整體妥為規劃，以避免執行時出現落差，衍生執行困擾。</a:t>
            </a:r>
          </a:p>
        </p:txBody>
      </p:sp>
      <p:sp>
        <p:nvSpPr>
          <p:cNvPr id="6" name="文字方塊 5"/>
          <p:cNvSpPr txBox="1"/>
          <p:nvPr/>
        </p:nvSpPr>
        <p:spPr>
          <a:xfrm>
            <a:off x="666967" y="1702332"/>
            <a:ext cx="7810051" cy="386259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514350" indent="-514350">
              <a:lnSpc>
                <a:spcPts val="4200"/>
              </a:lnSpc>
              <a:buFont typeface="+mj-lt"/>
              <a:buAutoNum type="arabicPeriod"/>
            </a:pPr>
            <a:r>
              <a:rPr lang="zh-TW" alt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金額單位未以</a:t>
            </a:r>
            <a:r>
              <a:rPr lang="en-US" altLang="zh-TW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〝</a:t>
            </a:r>
            <a:r>
              <a:rPr lang="zh-TW" alt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千元</a:t>
            </a:r>
            <a:r>
              <a:rPr lang="en-US" altLang="zh-TW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〞</a:t>
            </a:r>
            <a:r>
              <a:rPr lang="zh-TW" alt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登錄。</a:t>
            </a:r>
            <a:endParaRPr lang="en-US" altLang="zh-TW" sz="2400" b="1" dirty="0">
              <a:solidFill>
                <a:schemeClr val="tx1">
                  <a:lumMod val="95000"/>
                  <a:lumOff val="5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514350" indent="-514350">
              <a:lnSpc>
                <a:spcPts val="4200"/>
              </a:lnSpc>
              <a:buFont typeface="+mj-lt"/>
              <a:buAutoNum type="arabicPeriod"/>
            </a:pPr>
            <a:r>
              <a:rPr lang="zh-TW" alt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預算編列過於抽象。如</a:t>
            </a:r>
            <a:r>
              <a:rPr lang="en-US" altLang="zh-TW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〝</a:t>
            </a:r>
            <a:r>
              <a:rPr lang="zh-TW" alt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○○設備一批</a:t>
            </a:r>
            <a:r>
              <a:rPr lang="en-US" altLang="zh-TW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〞</a:t>
            </a:r>
            <a:r>
              <a:rPr lang="zh-TW" alt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sz="2400" b="1" dirty="0">
              <a:solidFill>
                <a:schemeClr val="tx1">
                  <a:lumMod val="95000"/>
                  <a:lumOff val="5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514350" indent="-514350">
              <a:lnSpc>
                <a:spcPts val="4200"/>
              </a:lnSpc>
              <a:buFont typeface="+mj-lt"/>
              <a:buAutoNum type="arabicPeriod"/>
            </a:pPr>
            <a:r>
              <a:rPr lang="zh-TW" alt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「計畫型經費」，未於系統登錄。</a:t>
            </a:r>
          </a:p>
          <a:p>
            <a:pPr marL="514350" indent="-514350">
              <a:lnSpc>
                <a:spcPts val="4200"/>
              </a:lnSpc>
              <a:buFont typeface="+mj-lt"/>
              <a:buAutoNum type="arabicPeriod"/>
            </a:pPr>
            <a:r>
              <a:rPr lang="zh-TW" alt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「計畫型經費」僅交一張申請表，未檢附相關佐證。</a:t>
            </a:r>
            <a:endParaRPr lang="en-US" altLang="zh-TW" sz="2400" b="1" dirty="0">
              <a:solidFill>
                <a:schemeClr val="tx1">
                  <a:lumMod val="95000"/>
                  <a:lumOff val="5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514350" indent="-514350">
              <a:lnSpc>
                <a:spcPts val="4200"/>
              </a:lnSpc>
              <a:buFont typeface="+mj-lt"/>
              <a:buAutoNum type="arabicPeriod"/>
            </a:pPr>
            <a:r>
              <a:rPr lang="zh-TW" alt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「經費科目」編列不正確。</a:t>
            </a:r>
            <a:endParaRPr lang="en-US" altLang="zh-TW" sz="2400" b="1" dirty="0">
              <a:solidFill>
                <a:schemeClr val="tx1">
                  <a:lumMod val="95000"/>
                  <a:lumOff val="5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514350" indent="-514350">
              <a:lnSpc>
                <a:spcPts val="4200"/>
              </a:lnSpc>
              <a:buFont typeface="+mj-lt"/>
              <a:buAutoNum type="arabicPeriod"/>
            </a:pPr>
            <a:r>
              <a:rPr lang="zh-TW" alt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預算額度編列過高，或是編列太低。</a:t>
            </a:r>
            <a:endParaRPr lang="en-US" altLang="zh-TW" sz="2400" b="1" dirty="0">
              <a:solidFill>
                <a:schemeClr val="tx1">
                  <a:lumMod val="95000"/>
                  <a:lumOff val="5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514350" indent="-514350">
              <a:lnSpc>
                <a:spcPts val="4200"/>
              </a:lnSpc>
              <a:buFont typeface="+mj-lt"/>
              <a:buAutoNum type="arabicPeriod"/>
            </a:pPr>
            <a:r>
              <a:rPr lang="zh-TW" alt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年年編列類似品項，年年申請執行項目變更。</a:t>
            </a:r>
            <a:endParaRPr lang="en-US" altLang="zh-TW" sz="2400" b="1" dirty="0">
              <a:solidFill>
                <a:schemeClr val="tx1">
                  <a:lumMod val="95000"/>
                  <a:lumOff val="5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135457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398486" y="779026"/>
            <a:ext cx="6347011" cy="668137"/>
          </a:xfrm>
        </p:spPr>
        <p:txBody>
          <a:bodyPr>
            <a:normAutofit fontScale="90000"/>
          </a:bodyPr>
          <a:lstStyle/>
          <a:p>
            <a:r>
              <a:rPr lang="zh-TW" altLang="en-US" sz="5000" dirty="0">
                <a:latin typeface="標楷體" panose="03000509000000000000" pitchFamily="65" charset="-120"/>
                <a:ea typeface="標楷體" panose="03000509000000000000" pitchFamily="65" charset="-120"/>
              </a:rPr>
              <a:t>執行注意事項</a:t>
            </a:r>
            <a:r>
              <a:rPr lang="en-US" altLang="zh-TW" sz="5000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5000" dirty="0">
                <a:latin typeface="標楷體" panose="03000509000000000000" pitchFamily="65" charset="-120"/>
                <a:ea typeface="標楷體" panose="03000509000000000000" pitchFamily="65" charset="-120"/>
              </a:rPr>
              <a:t>一</a:t>
            </a:r>
            <a:r>
              <a:rPr lang="en-US" altLang="zh-TW" sz="5000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endParaRPr lang="zh-TW" altLang="en-US" sz="50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6" name="文字方塊 5"/>
          <p:cNvSpPr txBox="1"/>
          <p:nvPr/>
        </p:nvSpPr>
        <p:spPr>
          <a:xfrm>
            <a:off x="666965" y="1573241"/>
            <a:ext cx="7810051" cy="438838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lnSpc>
                <a:spcPts val="3800"/>
              </a:lnSpc>
            </a:pPr>
            <a:r>
              <a:rPr lang="zh-TW" altLang="en-US" sz="2800" b="1" u="sng" dirty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期程</a:t>
            </a:r>
            <a:endParaRPr lang="en-US" altLang="zh-TW" sz="2800" b="1" u="sng" dirty="0">
              <a:solidFill>
                <a:srgbClr val="0070C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514350" indent="-514350" algn="just">
              <a:lnSpc>
                <a:spcPts val="3300"/>
              </a:lnSpc>
              <a:buFont typeface="+mj-lt"/>
              <a:buAutoNum type="arabicPeriod"/>
            </a:pPr>
            <a:r>
              <a:rPr lang="zh-TW" altLang="en-US" sz="2100" b="1" dirty="0">
                <a:solidFill>
                  <a:schemeClr val="tx1">
                    <a:lumMod val="95000"/>
                    <a:lumOff val="5000"/>
                  </a:schemeClr>
                </a:solidFill>
                <a:uFill>
                  <a:solidFill>
                    <a:srgbClr val="FF0000"/>
                  </a:solidFill>
                </a:uFill>
                <a:latin typeface="標楷體" panose="03000509000000000000" pitchFamily="65" charset="-120"/>
                <a:ea typeface="標楷體" panose="03000509000000000000" pitchFamily="65" charset="-120"/>
              </a:rPr>
              <a:t>常態性教硏經費與計畫型經費</a:t>
            </a:r>
            <a:r>
              <a:rPr lang="zh-TW" altLang="en-US" sz="2100" b="1" dirty="0">
                <a:solidFill>
                  <a:schemeClr val="tx1">
                    <a:lumMod val="95000"/>
                    <a:lumOff val="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zh-TW" altLang="en-US" sz="2100" b="1" u="heavy" dirty="0">
                <a:solidFill>
                  <a:schemeClr val="tx1"/>
                </a:solidFill>
                <a:uFill>
                  <a:solidFill>
                    <a:srgbClr val="FF0000"/>
                  </a:solidFill>
                </a:uFill>
                <a:latin typeface="標楷體" panose="03000509000000000000" pitchFamily="65" charset="-120"/>
                <a:ea typeface="標楷體" panose="03000509000000000000" pitchFamily="65" charset="-120"/>
              </a:rPr>
              <a:t>請於</a:t>
            </a:r>
            <a:r>
              <a:rPr lang="en-US" altLang="zh-TW" sz="2100" b="1" u="heavy" dirty="0">
                <a:solidFill>
                  <a:schemeClr val="tx1"/>
                </a:solidFill>
                <a:uFill>
                  <a:solidFill>
                    <a:srgbClr val="FF0000"/>
                  </a:solidFill>
                </a:uFill>
                <a:latin typeface="標楷體" panose="03000509000000000000" pitchFamily="65" charset="-120"/>
                <a:ea typeface="標楷體" panose="03000509000000000000" pitchFamily="65" charset="-120"/>
              </a:rPr>
              <a:t>3</a:t>
            </a:r>
            <a:r>
              <a:rPr lang="zh-TW" altLang="en-US" sz="2100" b="1" u="heavy" dirty="0">
                <a:solidFill>
                  <a:schemeClr val="tx1"/>
                </a:solidFill>
                <a:uFill>
                  <a:solidFill>
                    <a:srgbClr val="FF0000"/>
                  </a:solidFill>
                </a:uFill>
                <a:latin typeface="標楷體" panose="03000509000000000000" pitchFamily="65" charset="-120"/>
                <a:ea typeface="標楷體" panose="03000509000000000000" pitchFamily="65" charset="-120"/>
              </a:rPr>
              <a:t>月底前提出請購單</a:t>
            </a:r>
            <a:r>
              <a:rPr lang="zh-TW" altLang="en-US" sz="2100" b="1" dirty="0">
                <a:solidFill>
                  <a:schemeClr val="tx1">
                    <a:lumMod val="95000"/>
                    <a:lumOff val="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sz="2100" b="1" dirty="0">
              <a:solidFill>
                <a:schemeClr val="tx1">
                  <a:lumMod val="95000"/>
                  <a:lumOff val="5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514350" indent="-514350" algn="just">
              <a:lnSpc>
                <a:spcPts val="3300"/>
              </a:lnSpc>
              <a:buFont typeface="+mj-lt"/>
              <a:buAutoNum type="arabicPeriod"/>
            </a:pPr>
            <a:r>
              <a:rPr lang="zh-TW" altLang="en-US" sz="2100" b="1" dirty="0">
                <a:solidFill>
                  <a:schemeClr val="tx1">
                    <a:lumMod val="95000"/>
                    <a:lumOff val="5000"/>
                  </a:schemeClr>
                </a:solidFill>
                <a:uFill>
                  <a:solidFill>
                    <a:srgbClr val="FF0000"/>
                  </a:solidFill>
                </a:uFill>
                <a:latin typeface="標楷體" panose="03000509000000000000" pitchFamily="65" charset="-120"/>
                <a:ea typeface="標楷體" panose="03000509000000000000" pitchFamily="65" charset="-120"/>
              </a:rPr>
              <a:t>常態性行政經費</a:t>
            </a:r>
            <a:r>
              <a:rPr lang="zh-TW" altLang="en-US" sz="2100" b="1" dirty="0">
                <a:solidFill>
                  <a:schemeClr val="tx1">
                    <a:lumMod val="95000"/>
                    <a:lumOff val="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zh-TW" altLang="en-US" sz="2100" b="1" u="heavy" dirty="0">
                <a:solidFill>
                  <a:schemeClr val="tx1">
                    <a:lumMod val="95000"/>
                    <a:lumOff val="5000"/>
                  </a:schemeClr>
                </a:solidFill>
                <a:uFill>
                  <a:solidFill>
                    <a:srgbClr val="FF0000"/>
                  </a:solidFill>
                </a:uFill>
                <a:latin typeface="標楷體" panose="03000509000000000000" pitchFamily="65" charset="-120"/>
                <a:ea typeface="標楷體" panose="03000509000000000000" pitchFamily="65" charset="-120"/>
              </a:rPr>
              <a:t>請於</a:t>
            </a:r>
            <a:r>
              <a:rPr lang="en-US" altLang="zh-TW" sz="2100" b="1" u="heavy" dirty="0">
                <a:solidFill>
                  <a:schemeClr val="tx1">
                    <a:lumMod val="95000"/>
                    <a:lumOff val="5000"/>
                  </a:schemeClr>
                </a:solidFill>
                <a:uFill>
                  <a:solidFill>
                    <a:srgbClr val="FF0000"/>
                  </a:solidFill>
                </a:uFill>
                <a:latin typeface="標楷體" panose="03000509000000000000" pitchFamily="65" charset="-120"/>
                <a:ea typeface="標楷體" panose="03000509000000000000" pitchFamily="65" charset="-120"/>
              </a:rPr>
              <a:t>6</a:t>
            </a:r>
            <a:r>
              <a:rPr lang="zh-TW" altLang="en-US" sz="2100" b="1" u="heavy" dirty="0">
                <a:solidFill>
                  <a:schemeClr val="tx1">
                    <a:lumMod val="95000"/>
                    <a:lumOff val="5000"/>
                  </a:schemeClr>
                </a:solidFill>
                <a:uFill>
                  <a:solidFill>
                    <a:srgbClr val="FF0000"/>
                  </a:solidFill>
                </a:uFill>
                <a:latin typeface="標楷體" panose="03000509000000000000" pitchFamily="65" charset="-120"/>
                <a:ea typeface="標楷體" panose="03000509000000000000" pitchFamily="65" charset="-120"/>
              </a:rPr>
              <a:t>月底前提出請購單</a:t>
            </a:r>
            <a:r>
              <a:rPr lang="zh-TW" altLang="en-US" sz="2100" b="1" dirty="0">
                <a:solidFill>
                  <a:schemeClr val="tx1">
                    <a:lumMod val="95000"/>
                    <a:lumOff val="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sz="2100" b="1" dirty="0">
              <a:solidFill>
                <a:schemeClr val="tx1">
                  <a:lumMod val="95000"/>
                  <a:lumOff val="5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514350" indent="-514350" algn="just">
              <a:lnSpc>
                <a:spcPts val="3300"/>
              </a:lnSpc>
              <a:buFont typeface="+mj-lt"/>
              <a:buAutoNum type="arabicPeriod"/>
            </a:pPr>
            <a:r>
              <a:rPr lang="zh-TW" altLang="en-US" sz="2100" b="1" dirty="0">
                <a:solidFill>
                  <a:schemeClr val="tx1">
                    <a:lumMod val="95000"/>
                    <a:lumOff val="5000"/>
                  </a:schemeClr>
                </a:solidFill>
                <a:uFill>
                  <a:solidFill>
                    <a:srgbClr val="FF0000"/>
                  </a:solidFill>
                </a:uFill>
                <a:latin typeface="標楷體" panose="03000509000000000000" pitchFamily="65" charset="-120"/>
                <a:ea typeface="標楷體" panose="03000509000000000000" pitchFamily="65" charset="-120"/>
              </a:rPr>
              <a:t>如為空間整修工程經費</a:t>
            </a:r>
            <a:r>
              <a:rPr lang="zh-TW" altLang="en-US" sz="2100" b="1" dirty="0">
                <a:solidFill>
                  <a:schemeClr val="tx1">
                    <a:lumMod val="95000"/>
                    <a:lumOff val="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，歷設計、審查與工程發包等作業，至少達半年以上，請於前一年</a:t>
            </a:r>
            <a:r>
              <a:rPr lang="en-US" altLang="zh-TW" sz="2100" b="1" dirty="0">
                <a:solidFill>
                  <a:schemeClr val="tx1">
                    <a:lumMod val="95000"/>
                    <a:lumOff val="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11</a:t>
            </a:r>
            <a:r>
              <a:rPr lang="zh-TW" altLang="en-US" sz="2100" b="1" dirty="0">
                <a:solidFill>
                  <a:schemeClr val="tx1">
                    <a:lumMod val="95000"/>
                    <a:lumOff val="5000"/>
                  </a:schemeClr>
                </a:solidFill>
                <a:uFill>
                  <a:solidFill>
                    <a:srgbClr val="FF0000"/>
                  </a:solidFill>
                </a:uFill>
                <a:latin typeface="標楷體" panose="03000509000000000000" pitchFamily="65" charset="-120"/>
                <a:ea typeface="標楷體" panose="03000509000000000000" pitchFamily="65" charset="-120"/>
              </a:rPr>
              <a:t>月</a:t>
            </a:r>
            <a:r>
              <a:rPr lang="zh-TW" altLang="en-US" sz="2100" b="1" dirty="0">
                <a:solidFill>
                  <a:schemeClr val="tx1">
                    <a:lumMod val="95000"/>
                    <a:lumOff val="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提出請購單。</a:t>
            </a:r>
            <a:endParaRPr lang="en-US" altLang="zh-TW" sz="2100" b="1" dirty="0">
              <a:solidFill>
                <a:schemeClr val="tx1">
                  <a:lumMod val="95000"/>
                  <a:lumOff val="5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514350" indent="-514350" algn="just">
              <a:lnSpc>
                <a:spcPts val="3300"/>
              </a:lnSpc>
              <a:buFont typeface="+mj-lt"/>
              <a:buAutoNum type="arabicPeriod"/>
            </a:pPr>
            <a:r>
              <a:rPr lang="zh-TW" altLang="en-US" sz="2100" b="1" u="sng" dirty="0">
                <a:solidFill>
                  <a:schemeClr val="tx1">
                    <a:lumMod val="95000"/>
                    <a:lumOff val="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請購品項請依核配預算執行</a:t>
            </a:r>
            <a:r>
              <a:rPr lang="zh-TW" altLang="en-US" sz="2100" b="1" dirty="0">
                <a:solidFill>
                  <a:schemeClr val="tx1">
                    <a:lumMod val="95000"/>
                    <a:lumOff val="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，不得擅自變更。如因應需求必須辦理變更者，請依據本校「資本預算編列分配執行與控管要點」第</a:t>
            </a:r>
            <a:r>
              <a:rPr lang="en-US" altLang="zh-TW" sz="2100" b="1" dirty="0">
                <a:solidFill>
                  <a:schemeClr val="tx1">
                    <a:lumMod val="95000"/>
                    <a:lumOff val="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21</a:t>
            </a:r>
            <a:r>
              <a:rPr lang="zh-TW" altLang="en-US" sz="2100" b="1" dirty="0">
                <a:solidFill>
                  <a:schemeClr val="tx1">
                    <a:lumMod val="95000"/>
                    <a:lumOff val="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點各款規定，提出申請。</a:t>
            </a:r>
          </a:p>
          <a:p>
            <a:pPr marL="514350" indent="-514350" algn="just">
              <a:lnSpc>
                <a:spcPts val="3300"/>
              </a:lnSpc>
              <a:buFont typeface="+mj-lt"/>
              <a:buAutoNum type="arabicPeriod"/>
            </a:pPr>
            <a:r>
              <a:rPr lang="zh-TW" altLang="en-US" sz="2100" b="1" dirty="0">
                <a:solidFill>
                  <a:schemeClr val="tx1">
                    <a:lumMod val="95000"/>
                    <a:lumOff val="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已核定分配預算，如已無原編列之需求者，可於述明原因簽呈後，將經費交回總務處以配合全校性發展統籌運用</a:t>
            </a:r>
            <a:r>
              <a:rPr lang="zh-TW" alt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sz="2200" b="1" dirty="0">
              <a:solidFill>
                <a:schemeClr val="tx1">
                  <a:lumMod val="95000"/>
                  <a:lumOff val="5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6736100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398486" y="703722"/>
            <a:ext cx="6347011" cy="668137"/>
          </a:xfrm>
        </p:spPr>
        <p:txBody>
          <a:bodyPr>
            <a:normAutofit fontScale="90000"/>
          </a:bodyPr>
          <a:lstStyle/>
          <a:p>
            <a:r>
              <a:rPr lang="zh-TW" altLang="en-US" sz="5000" dirty="0">
                <a:latin typeface="標楷體" panose="03000509000000000000" pitchFamily="65" charset="-120"/>
                <a:ea typeface="標楷體" panose="03000509000000000000" pitchFamily="65" charset="-120"/>
              </a:rPr>
              <a:t>執行注意事項</a:t>
            </a:r>
            <a:r>
              <a:rPr lang="en-US" altLang="zh-TW" sz="5000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5000" dirty="0">
                <a:latin typeface="標楷體" panose="03000509000000000000" pitchFamily="65" charset="-120"/>
                <a:ea typeface="標楷體" panose="03000509000000000000" pitchFamily="65" charset="-120"/>
              </a:rPr>
              <a:t>二</a:t>
            </a:r>
            <a:r>
              <a:rPr lang="en-US" altLang="zh-TW" sz="5000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endParaRPr lang="zh-TW" altLang="en-US" sz="50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" name="書卷 (水平) 3"/>
          <p:cNvSpPr/>
          <p:nvPr/>
        </p:nvSpPr>
        <p:spPr>
          <a:xfrm>
            <a:off x="666965" y="5668832"/>
            <a:ext cx="7810051" cy="570155"/>
          </a:xfrm>
          <a:prstGeom prst="horizontalScroll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3000"/>
              </a:lnSpc>
            </a:pPr>
            <a:r>
              <a:rPr lang="zh-TW" altLang="en-US" sz="2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資本預算依據教育部函示，有執行進度的管制，請務必儘早作業。</a:t>
            </a:r>
          </a:p>
        </p:txBody>
      </p:sp>
      <p:sp>
        <p:nvSpPr>
          <p:cNvPr id="6" name="文字方塊 5"/>
          <p:cNvSpPr txBox="1"/>
          <p:nvPr/>
        </p:nvSpPr>
        <p:spPr>
          <a:xfrm>
            <a:off x="666967" y="1447163"/>
            <a:ext cx="7810051" cy="422166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lnSpc>
                <a:spcPts val="3200"/>
              </a:lnSpc>
            </a:pPr>
            <a:r>
              <a:rPr lang="zh-TW" altLang="en-US" sz="2800" b="1" u="sng" dirty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作業</a:t>
            </a:r>
            <a:endParaRPr lang="en-US" altLang="zh-TW" sz="2800" b="1" u="sng" dirty="0">
              <a:solidFill>
                <a:srgbClr val="0070C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514350" indent="-514350" algn="just">
              <a:lnSpc>
                <a:spcPts val="2900"/>
              </a:lnSpc>
              <a:buFont typeface="+mj-lt"/>
              <a:buAutoNum type="arabicPeriod"/>
            </a:pPr>
            <a:r>
              <a:rPr lang="zh-TW" altLang="en-US" sz="2100" b="1" dirty="0">
                <a:solidFill>
                  <a:schemeClr val="tx1">
                    <a:lumMod val="95000"/>
                    <a:lumOff val="5000"/>
                  </a:schemeClr>
                </a:solidFill>
                <a:uFill>
                  <a:solidFill>
                    <a:srgbClr val="FF0000"/>
                  </a:solidFill>
                </a:uFill>
                <a:latin typeface="標楷體" panose="03000509000000000000" pitchFamily="65" charset="-120"/>
                <a:ea typeface="標楷體" panose="03000509000000000000" pitchFamily="65" charset="-120"/>
              </a:rPr>
              <a:t>規格訂定要確實。不可訂定超出需求的規格，也要避免抄襲廠商規格型錄而對廠商建議照單全收，而衍生採購爭議。</a:t>
            </a:r>
          </a:p>
          <a:p>
            <a:pPr marL="514350" indent="-514350" algn="just">
              <a:lnSpc>
                <a:spcPts val="2900"/>
              </a:lnSpc>
              <a:buFont typeface="+mj-lt"/>
              <a:buAutoNum type="arabicPeriod"/>
            </a:pPr>
            <a:r>
              <a:rPr lang="zh-TW" altLang="en-US" sz="2100" b="1" dirty="0">
                <a:solidFill>
                  <a:schemeClr val="tx1">
                    <a:lumMod val="95000"/>
                    <a:lumOff val="5000"/>
                  </a:schemeClr>
                </a:solidFill>
                <a:uFill>
                  <a:solidFill>
                    <a:srgbClr val="FF0000"/>
                  </a:solidFill>
                </a:uFill>
                <a:latin typeface="標楷體" panose="03000509000000000000" pitchFamily="65" charset="-120"/>
                <a:ea typeface="標楷體" panose="03000509000000000000" pitchFamily="65" charset="-120"/>
              </a:rPr>
              <a:t>不可分批採購。不要為求能逕以新臺幣</a:t>
            </a:r>
            <a:r>
              <a:rPr lang="en-US" altLang="zh-TW" sz="2100" b="1" dirty="0">
                <a:solidFill>
                  <a:schemeClr val="tx1">
                    <a:lumMod val="95000"/>
                    <a:lumOff val="5000"/>
                  </a:schemeClr>
                </a:solidFill>
                <a:uFill>
                  <a:solidFill>
                    <a:srgbClr val="FF0000"/>
                  </a:solidFill>
                </a:uFill>
                <a:latin typeface="標楷體" panose="03000509000000000000" pitchFamily="65" charset="-120"/>
                <a:ea typeface="標楷體" panose="03000509000000000000" pitchFamily="65" charset="-120"/>
              </a:rPr>
              <a:t>15</a:t>
            </a:r>
            <a:r>
              <a:rPr lang="zh-TW" altLang="en-US" sz="2100" b="1" dirty="0">
                <a:solidFill>
                  <a:schemeClr val="tx1">
                    <a:lumMod val="95000"/>
                    <a:lumOff val="5000"/>
                  </a:schemeClr>
                </a:solidFill>
                <a:uFill>
                  <a:solidFill>
                    <a:srgbClr val="FF0000"/>
                  </a:solidFill>
                </a:uFill>
                <a:latin typeface="標楷體" panose="03000509000000000000" pitchFamily="65" charset="-120"/>
                <a:ea typeface="標楷體" panose="03000509000000000000" pitchFamily="65" charset="-120"/>
              </a:rPr>
              <a:t>萬元以下金額辦理採購之方便，分割預算金額或分割定作（定製）物分開辦理採購。</a:t>
            </a:r>
          </a:p>
          <a:p>
            <a:pPr marL="514350" indent="-514350" algn="just">
              <a:lnSpc>
                <a:spcPts val="2900"/>
              </a:lnSpc>
              <a:buFont typeface="+mj-lt"/>
              <a:buAutoNum type="arabicPeriod"/>
            </a:pPr>
            <a:r>
              <a:rPr lang="zh-TW" altLang="en-US" sz="2100" b="1" u="sng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標楷體" panose="03000509000000000000" pitchFamily="65" charset="-120"/>
                <a:ea typeface="標楷體" panose="03000509000000000000" pitchFamily="65" charset="-120"/>
              </a:rPr>
              <a:t>不要先斬後奏，未經請購程序，就先洽廠商施作或交貨</a:t>
            </a:r>
            <a:r>
              <a:rPr lang="zh-TW" altLang="en-US" sz="2100" b="1" dirty="0">
                <a:solidFill>
                  <a:schemeClr val="tx1">
                    <a:lumMod val="95000"/>
                    <a:lumOff val="5000"/>
                  </a:schemeClr>
                </a:solidFill>
                <a:uFill>
                  <a:solidFill>
                    <a:srgbClr val="FF0000"/>
                  </a:solidFill>
                </a:uFill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sz="2100" b="1" dirty="0">
              <a:solidFill>
                <a:schemeClr val="tx1">
                  <a:lumMod val="95000"/>
                  <a:lumOff val="5000"/>
                </a:schemeClr>
              </a:solidFill>
              <a:uFill>
                <a:solidFill>
                  <a:srgbClr val="FF0000"/>
                </a:solidFill>
              </a:u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514350" indent="-514350" algn="just">
              <a:lnSpc>
                <a:spcPts val="2900"/>
              </a:lnSpc>
              <a:buFont typeface="+mj-lt"/>
              <a:buAutoNum type="arabicPeriod"/>
            </a:pPr>
            <a:r>
              <a:rPr lang="zh-TW" altLang="en-US" sz="2100" b="1" dirty="0">
                <a:solidFill>
                  <a:schemeClr val="tx1">
                    <a:lumMod val="95000"/>
                    <a:lumOff val="5000"/>
                  </a:schemeClr>
                </a:solidFill>
                <a:uFill>
                  <a:solidFill>
                    <a:srgbClr val="FF0000"/>
                  </a:solidFill>
                </a:uFill>
                <a:latin typeface="標楷體" panose="03000509000000000000" pitchFamily="65" charset="-120"/>
                <a:ea typeface="標楷體" panose="03000509000000000000" pitchFamily="65" charset="-120"/>
              </a:rPr>
              <a:t>整修工程設計審查，出席人員要固定，避免意見不一，延宕作業時程。</a:t>
            </a:r>
            <a:endParaRPr lang="en-US" altLang="zh-TW" sz="2100" b="1" dirty="0">
              <a:solidFill>
                <a:schemeClr val="tx1">
                  <a:lumMod val="95000"/>
                  <a:lumOff val="5000"/>
                </a:schemeClr>
              </a:solidFill>
              <a:uFill>
                <a:solidFill>
                  <a:srgbClr val="FF0000"/>
                </a:solidFill>
              </a:u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514350" indent="-514350" algn="just">
              <a:lnSpc>
                <a:spcPts val="2900"/>
              </a:lnSpc>
              <a:buFont typeface="+mj-lt"/>
              <a:buAutoNum type="arabicPeriod"/>
            </a:pPr>
            <a:r>
              <a:rPr lang="zh-TW" altLang="en-US" sz="2100" b="1" dirty="0">
                <a:solidFill>
                  <a:schemeClr val="tx1">
                    <a:lumMod val="95000"/>
                    <a:lumOff val="5000"/>
                  </a:schemeClr>
                </a:solidFill>
                <a:uFill>
                  <a:solidFill>
                    <a:srgbClr val="FF0000"/>
                  </a:solidFill>
                </a:uFill>
                <a:latin typeface="標楷體" panose="03000509000000000000" pitchFamily="65" charset="-120"/>
                <a:ea typeface="標楷體" panose="03000509000000000000" pitchFamily="65" charset="-120"/>
              </a:rPr>
              <a:t>注意履約管理，不可未循行政程序逕與廠商協議變更設計，衍生履約爭議。</a:t>
            </a:r>
            <a:endParaRPr lang="en-US" altLang="zh-TW" sz="2100" b="1" dirty="0">
              <a:solidFill>
                <a:schemeClr val="tx1">
                  <a:lumMod val="95000"/>
                  <a:lumOff val="5000"/>
                </a:schemeClr>
              </a:solidFill>
              <a:uFill>
                <a:solidFill>
                  <a:srgbClr val="FF0000"/>
                </a:solidFill>
              </a:u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6383250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398486" y="703722"/>
            <a:ext cx="6347011" cy="668137"/>
          </a:xfrm>
        </p:spPr>
        <p:txBody>
          <a:bodyPr>
            <a:normAutofit fontScale="90000"/>
          </a:bodyPr>
          <a:lstStyle/>
          <a:p>
            <a:r>
              <a:rPr lang="zh-TW" altLang="en-US" sz="5000" dirty="0">
                <a:latin typeface="標楷體" panose="03000509000000000000" pitchFamily="65" charset="-120"/>
                <a:ea typeface="標楷體" panose="03000509000000000000" pitchFamily="65" charset="-120"/>
              </a:rPr>
              <a:t>執行注意事項</a:t>
            </a:r>
            <a:r>
              <a:rPr lang="en-US" altLang="zh-TW" sz="5000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5000" dirty="0">
                <a:latin typeface="標楷體" panose="03000509000000000000" pitchFamily="65" charset="-120"/>
                <a:ea typeface="標楷體" panose="03000509000000000000" pitchFamily="65" charset="-120"/>
              </a:rPr>
              <a:t>三</a:t>
            </a:r>
            <a:r>
              <a:rPr lang="en-US" altLang="zh-TW" sz="5000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endParaRPr lang="zh-TW" altLang="en-US" sz="50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" name="書卷 (水平) 3"/>
          <p:cNvSpPr/>
          <p:nvPr/>
        </p:nvSpPr>
        <p:spPr>
          <a:xfrm>
            <a:off x="666965" y="5668832"/>
            <a:ext cx="7810051" cy="570155"/>
          </a:xfrm>
          <a:prstGeom prst="horizontalScroll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3000"/>
              </a:lnSpc>
            </a:pPr>
            <a:r>
              <a:rPr lang="zh-TW" altLang="en-US" sz="2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執行成果未達標，將影響本校向教育部申請補助計畫，請務必配合。</a:t>
            </a:r>
          </a:p>
        </p:txBody>
      </p:sp>
      <p:sp>
        <p:nvSpPr>
          <p:cNvPr id="6" name="文字方塊 5"/>
          <p:cNvSpPr txBox="1"/>
          <p:nvPr/>
        </p:nvSpPr>
        <p:spPr>
          <a:xfrm>
            <a:off x="666965" y="1371859"/>
            <a:ext cx="7810051" cy="434990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lnSpc>
                <a:spcPts val="3200"/>
              </a:lnSpc>
            </a:pPr>
            <a:r>
              <a:rPr lang="zh-TW" altLang="en-US" sz="2800" b="1" u="sng" dirty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稽催</a:t>
            </a:r>
            <a:endParaRPr lang="en-US" altLang="zh-TW" sz="2800" b="1" u="sng" dirty="0">
              <a:solidFill>
                <a:srgbClr val="0070C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514350" indent="-514350" algn="just">
              <a:lnSpc>
                <a:spcPts val="2500"/>
              </a:lnSpc>
              <a:buFont typeface="+mj-lt"/>
              <a:buAutoNum type="arabicPeriod"/>
            </a:pPr>
            <a:r>
              <a:rPr lang="zh-TW" alt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uFill>
                  <a:solidFill>
                    <a:srgbClr val="FF0000"/>
                  </a:solidFill>
                </a:uFill>
                <a:latin typeface="標楷體" panose="03000509000000000000" pitchFamily="65" charset="-120"/>
                <a:ea typeface="標楷體" panose="03000509000000000000" pitchFamily="65" charset="-120"/>
              </a:rPr>
              <a:t>依據本校「資本預算編列分配執行與控管要點」第</a:t>
            </a:r>
            <a:r>
              <a:rPr lang="en-US" altLang="zh-TW" sz="2000" b="1" dirty="0">
                <a:solidFill>
                  <a:schemeClr val="tx1">
                    <a:lumMod val="95000"/>
                    <a:lumOff val="5000"/>
                  </a:schemeClr>
                </a:solidFill>
                <a:uFill>
                  <a:solidFill>
                    <a:srgbClr val="FF0000"/>
                  </a:solidFill>
                </a:uFill>
                <a:latin typeface="標楷體" panose="03000509000000000000" pitchFamily="65" charset="-120"/>
                <a:ea typeface="標楷體" panose="03000509000000000000" pitchFamily="65" charset="-120"/>
              </a:rPr>
              <a:t>19</a:t>
            </a:r>
            <a:r>
              <a:rPr lang="zh-TW" alt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uFill>
                  <a:solidFill>
                    <a:srgbClr val="FF0000"/>
                  </a:solidFill>
                </a:uFill>
                <a:latin typeface="標楷體" panose="03000509000000000000" pitchFamily="65" charset="-120"/>
                <a:ea typeface="標楷體" panose="03000509000000000000" pitchFamily="65" charset="-120"/>
              </a:rPr>
              <a:t>點規定略以</a:t>
            </a:r>
            <a:r>
              <a:rPr lang="en-US" altLang="zh-TW" sz="2000" b="1" dirty="0">
                <a:solidFill>
                  <a:schemeClr val="tx1">
                    <a:lumMod val="95000"/>
                    <a:lumOff val="5000"/>
                  </a:schemeClr>
                </a:solidFill>
                <a:uFill>
                  <a:solidFill>
                    <a:srgbClr val="FF0000"/>
                  </a:solidFill>
                </a:uFill>
                <a:latin typeface="標楷體" panose="03000509000000000000" pitchFamily="65" charset="-120"/>
                <a:ea typeface="標楷體" panose="03000509000000000000" pitchFamily="65" charset="-120"/>
              </a:rPr>
              <a:t>〝..</a:t>
            </a:r>
            <a:r>
              <a:rPr lang="zh-TW" alt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uFill>
                  <a:solidFill>
                    <a:srgbClr val="FF0000"/>
                  </a:solidFill>
                </a:uFill>
                <a:latin typeface="標楷體" panose="03000509000000000000" pitchFamily="65" charset="-120"/>
                <a:ea typeface="標楷體" panose="03000509000000000000" pitchFamily="65" charset="-120"/>
              </a:rPr>
              <a:t>逾限未提出請購作業流程者，將視為無採購需求，得由總務處收回經費。</a:t>
            </a:r>
            <a:r>
              <a:rPr lang="en-US" altLang="zh-TW" sz="2000" b="1" dirty="0">
                <a:solidFill>
                  <a:schemeClr val="tx1">
                    <a:lumMod val="95000"/>
                    <a:lumOff val="5000"/>
                  </a:schemeClr>
                </a:solidFill>
                <a:uFill>
                  <a:solidFill>
                    <a:srgbClr val="FF0000"/>
                  </a:solidFill>
                </a:uFill>
                <a:latin typeface="標楷體" panose="03000509000000000000" pitchFamily="65" charset="-120"/>
                <a:ea typeface="標楷體" panose="03000509000000000000" pitchFamily="65" charset="-120"/>
              </a:rPr>
              <a:t>〞</a:t>
            </a:r>
          </a:p>
          <a:p>
            <a:pPr marL="514350" indent="-514350" algn="just">
              <a:lnSpc>
                <a:spcPts val="2500"/>
              </a:lnSpc>
              <a:buFont typeface="+mj-lt"/>
              <a:buAutoNum type="arabicPeriod"/>
            </a:pPr>
            <a:r>
              <a:rPr lang="zh-TW" alt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uFill>
                  <a:solidFill>
                    <a:srgbClr val="FF0000"/>
                  </a:solidFill>
                </a:uFill>
                <a:latin typeface="標楷體" panose="03000509000000000000" pitchFamily="65" charset="-120"/>
                <a:ea typeface="標楷體" panose="03000509000000000000" pitchFamily="65" charset="-120"/>
              </a:rPr>
              <a:t>配合教育部函示各校年度資本預算執行率達成之要求：</a:t>
            </a:r>
            <a:endParaRPr lang="en-US" altLang="zh-TW" sz="2000" b="1" dirty="0">
              <a:solidFill>
                <a:schemeClr val="tx1">
                  <a:lumMod val="95000"/>
                  <a:lumOff val="5000"/>
                </a:schemeClr>
              </a:solidFill>
              <a:uFill>
                <a:solidFill>
                  <a:srgbClr val="FF0000"/>
                </a:solidFill>
              </a:u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914400" lvl="1" indent="-457200" algn="just">
              <a:lnSpc>
                <a:spcPts val="2500"/>
              </a:lnSpc>
              <a:buFont typeface="+mj-lt"/>
              <a:buAutoNum type="arabicParenR"/>
            </a:pPr>
            <a:r>
              <a:rPr lang="zh-TW" alt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uFill>
                  <a:solidFill>
                    <a:srgbClr val="FF0000"/>
                  </a:solidFill>
                </a:uFill>
                <a:latin typeface="標楷體" panose="03000509000000000000" pitchFamily="65" charset="-120"/>
                <a:ea typeface="標楷體" panose="03000509000000000000" pitchFamily="65" charset="-120"/>
              </a:rPr>
              <a:t>總務處將每三個月</a:t>
            </a:r>
            <a:r>
              <a:rPr lang="en-US" altLang="zh-TW" sz="2000" b="1" dirty="0">
                <a:solidFill>
                  <a:schemeClr val="tx1">
                    <a:lumMod val="95000"/>
                    <a:lumOff val="5000"/>
                  </a:schemeClr>
                </a:solidFill>
                <a:uFill>
                  <a:solidFill>
                    <a:srgbClr val="FF0000"/>
                  </a:solidFill>
                </a:u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uFill>
                  <a:solidFill>
                    <a:srgbClr val="FF0000"/>
                  </a:solidFill>
                </a:uFill>
                <a:latin typeface="標楷體" panose="03000509000000000000" pitchFamily="65" charset="-120"/>
                <a:ea typeface="標楷體" panose="03000509000000000000" pitchFamily="65" charset="-120"/>
              </a:rPr>
              <a:t>季</a:t>
            </a:r>
            <a:r>
              <a:rPr lang="en-US" altLang="zh-TW" sz="2000" b="1" dirty="0">
                <a:solidFill>
                  <a:schemeClr val="tx1">
                    <a:lumMod val="95000"/>
                    <a:lumOff val="5000"/>
                  </a:schemeClr>
                </a:solidFill>
                <a:uFill>
                  <a:solidFill>
                    <a:srgbClr val="FF0000"/>
                  </a:solidFill>
                </a:u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uFill>
                  <a:solidFill>
                    <a:srgbClr val="FF0000"/>
                  </a:solidFill>
                </a:uFill>
                <a:latin typeface="標楷體" panose="03000509000000000000" pitchFamily="65" charset="-120"/>
                <a:ea typeface="標楷體" panose="03000509000000000000" pitchFamily="65" charset="-120"/>
              </a:rPr>
              <a:t>，就各單位執行成果進行檢核。</a:t>
            </a:r>
            <a:endParaRPr lang="en-US" altLang="zh-TW" sz="2000" b="1" dirty="0">
              <a:solidFill>
                <a:schemeClr val="tx1">
                  <a:lumMod val="95000"/>
                  <a:lumOff val="5000"/>
                </a:schemeClr>
              </a:solidFill>
              <a:uFill>
                <a:solidFill>
                  <a:srgbClr val="FF0000"/>
                </a:solidFill>
              </a:u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914400" lvl="1" indent="-457200" algn="just">
              <a:lnSpc>
                <a:spcPts val="2500"/>
              </a:lnSpc>
              <a:buFont typeface="+mj-lt"/>
              <a:buAutoNum type="arabicParenR"/>
            </a:pPr>
            <a:r>
              <a:rPr lang="zh-TW" altLang="en-US" sz="2000" b="1" dirty="0">
                <a:solidFill>
                  <a:schemeClr val="tx1"/>
                </a:solidFill>
                <a:uFill>
                  <a:solidFill>
                    <a:srgbClr val="FF0000"/>
                  </a:solidFill>
                </a:uFill>
                <a:latin typeface="標楷體" panose="03000509000000000000" pitchFamily="65" charset="-120"/>
                <a:ea typeface="標楷體" panose="03000509000000000000" pitchFamily="65" charset="-120"/>
              </a:rPr>
              <a:t>每季達成率目標，第一季</a:t>
            </a:r>
            <a:r>
              <a:rPr lang="en-US" altLang="zh-TW" sz="2000" b="1" dirty="0">
                <a:solidFill>
                  <a:schemeClr val="tx1"/>
                </a:solidFill>
                <a:uFill>
                  <a:solidFill>
                    <a:srgbClr val="FF0000"/>
                  </a:solidFill>
                </a:uFill>
                <a:latin typeface="標楷體" panose="03000509000000000000" pitchFamily="65" charset="-120"/>
                <a:ea typeface="標楷體" panose="03000509000000000000" pitchFamily="65" charset="-120"/>
              </a:rPr>
              <a:t>45%</a:t>
            </a:r>
            <a:r>
              <a:rPr lang="zh-TW" altLang="en-US" sz="2000" b="1" dirty="0">
                <a:solidFill>
                  <a:schemeClr val="tx1"/>
                </a:solidFill>
                <a:uFill>
                  <a:solidFill>
                    <a:srgbClr val="FF0000"/>
                  </a:solidFill>
                </a:uFill>
                <a:latin typeface="標楷體" panose="03000509000000000000" pitchFamily="65" charset="-120"/>
                <a:ea typeface="標楷體" panose="03000509000000000000" pitchFamily="65" charset="-120"/>
              </a:rPr>
              <a:t>、第二季</a:t>
            </a:r>
            <a:r>
              <a:rPr lang="en-US" altLang="zh-TW" sz="2000" b="1" dirty="0">
                <a:solidFill>
                  <a:schemeClr val="tx1"/>
                </a:solidFill>
                <a:uFill>
                  <a:solidFill>
                    <a:srgbClr val="FF0000"/>
                  </a:solidFill>
                </a:uFill>
                <a:latin typeface="標楷體" panose="03000509000000000000" pitchFamily="65" charset="-120"/>
                <a:ea typeface="標楷體" panose="03000509000000000000" pitchFamily="65" charset="-120"/>
              </a:rPr>
              <a:t>90%</a:t>
            </a:r>
            <a:r>
              <a:rPr lang="zh-TW" altLang="en-US" sz="2000" b="1" dirty="0">
                <a:solidFill>
                  <a:schemeClr val="tx1"/>
                </a:solidFill>
                <a:uFill>
                  <a:solidFill>
                    <a:srgbClr val="FF0000"/>
                  </a:solidFill>
                </a:uFill>
                <a:latin typeface="標楷體" panose="03000509000000000000" pitchFamily="65" charset="-120"/>
                <a:ea typeface="標楷體" panose="03000509000000000000" pitchFamily="65" charset="-120"/>
              </a:rPr>
              <a:t>、第三季</a:t>
            </a:r>
            <a:r>
              <a:rPr lang="en-US" altLang="zh-TW" sz="2000" b="1" dirty="0">
                <a:solidFill>
                  <a:schemeClr val="tx1"/>
                </a:solidFill>
                <a:uFill>
                  <a:solidFill>
                    <a:srgbClr val="FF0000"/>
                  </a:solidFill>
                </a:uFill>
                <a:latin typeface="標楷體" panose="03000509000000000000" pitchFamily="65" charset="-120"/>
                <a:ea typeface="標楷體" panose="03000509000000000000" pitchFamily="65" charset="-120"/>
              </a:rPr>
              <a:t>95%</a:t>
            </a:r>
            <a:r>
              <a:rPr lang="zh-TW" altLang="en-US" sz="2000" b="1" dirty="0">
                <a:solidFill>
                  <a:schemeClr val="tx1"/>
                </a:solidFill>
                <a:uFill>
                  <a:solidFill>
                    <a:srgbClr val="FF0000"/>
                  </a:solidFill>
                </a:uFill>
                <a:latin typeface="標楷體" panose="03000509000000000000" pitchFamily="65" charset="-120"/>
                <a:ea typeface="標楷體" panose="03000509000000000000" pitchFamily="65" charset="-120"/>
              </a:rPr>
              <a:t>、第四季</a:t>
            </a:r>
            <a:r>
              <a:rPr lang="en-US" altLang="zh-TW" sz="2000" b="1" dirty="0">
                <a:solidFill>
                  <a:schemeClr val="tx1"/>
                </a:solidFill>
                <a:uFill>
                  <a:solidFill>
                    <a:srgbClr val="FF0000"/>
                  </a:solidFill>
                </a:uFill>
                <a:latin typeface="標楷體" panose="03000509000000000000" pitchFamily="65" charset="-120"/>
                <a:ea typeface="標楷體" panose="03000509000000000000" pitchFamily="65" charset="-120"/>
              </a:rPr>
              <a:t>99%</a:t>
            </a:r>
            <a:r>
              <a:rPr lang="zh-TW" altLang="en-US" sz="2000" b="1" dirty="0">
                <a:solidFill>
                  <a:schemeClr val="tx1"/>
                </a:solidFill>
                <a:uFill>
                  <a:solidFill>
                    <a:srgbClr val="FF0000"/>
                  </a:solidFill>
                </a:uFill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sz="2000" b="1" dirty="0">
              <a:solidFill>
                <a:schemeClr val="tx1"/>
              </a:solidFill>
              <a:uFill>
                <a:solidFill>
                  <a:srgbClr val="FF0000"/>
                </a:solidFill>
              </a:u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914400" lvl="1" indent="-457200" algn="just">
              <a:lnSpc>
                <a:spcPts val="2500"/>
              </a:lnSpc>
              <a:buFont typeface="+mj-lt"/>
              <a:buAutoNum type="arabicParenR"/>
            </a:pPr>
            <a:r>
              <a:rPr lang="zh-TW" alt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uFill>
                  <a:solidFill>
                    <a:srgbClr val="FF0000"/>
                  </a:solidFill>
                </a:uFill>
                <a:latin typeface="標楷體" panose="03000509000000000000" pitchFamily="65" charset="-120"/>
                <a:ea typeface="標楷體" panose="03000509000000000000" pitchFamily="65" charset="-120"/>
              </a:rPr>
              <a:t>針對每季執行進度未達標準者，將發函通知執行進度落後單位進行檢討、並研擬解決對策與加速執行。</a:t>
            </a:r>
            <a:endParaRPr lang="en-US" altLang="zh-TW" sz="2000" b="1" dirty="0">
              <a:solidFill>
                <a:schemeClr val="tx1">
                  <a:lumMod val="95000"/>
                  <a:lumOff val="5000"/>
                </a:schemeClr>
              </a:solidFill>
              <a:uFill>
                <a:solidFill>
                  <a:srgbClr val="FF0000"/>
                </a:solidFill>
              </a:u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914400" lvl="1" indent="-457200" algn="just">
              <a:lnSpc>
                <a:spcPts val="2500"/>
              </a:lnSpc>
              <a:buFont typeface="+mj-lt"/>
              <a:buAutoNum type="arabicParenR"/>
            </a:pPr>
            <a:r>
              <a:rPr lang="zh-TW" alt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uFill>
                  <a:solidFill>
                    <a:srgbClr val="FF0000"/>
                  </a:solidFill>
                </a:uFill>
                <a:latin typeface="標楷體" panose="03000509000000000000" pitchFamily="65" charset="-120"/>
                <a:ea typeface="標楷體" panose="03000509000000000000" pitchFamily="65" charset="-120"/>
              </a:rPr>
              <a:t>針對未執行金額龐大、進度嚴重落後之單位，將不定期召開「檢討會」，並請各落後單位與會說明並研擬改善對策。</a:t>
            </a:r>
            <a:endParaRPr lang="en-US" altLang="zh-TW" sz="2000" b="1" dirty="0">
              <a:solidFill>
                <a:schemeClr val="tx1">
                  <a:lumMod val="95000"/>
                  <a:lumOff val="5000"/>
                </a:schemeClr>
              </a:solidFill>
              <a:uFill>
                <a:solidFill>
                  <a:srgbClr val="FF0000"/>
                </a:solidFill>
              </a:u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914400" lvl="1" indent="-457200" algn="just">
              <a:lnSpc>
                <a:spcPts val="2500"/>
              </a:lnSpc>
              <a:buFont typeface="+mj-lt"/>
              <a:buAutoNum type="arabicParenR"/>
            </a:pPr>
            <a:r>
              <a:rPr lang="zh-TW" alt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uFill>
                  <a:solidFill>
                    <a:srgbClr val="FF0000"/>
                  </a:solidFill>
                </a:uFill>
                <a:latin typeface="標楷體" panose="03000509000000000000" pitchFamily="65" charset="-120"/>
                <a:ea typeface="標楷體" panose="03000509000000000000" pitchFamily="65" charset="-120"/>
              </a:rPr>
              <a:t>各單位每季執行成果彙報表，將提送資本預算編審小組參考。</a:t>
            </a:r>
            <a:endParaRPr lang="en-US" altLang="zh-TW" sz="2000" b="1" dirty="0">
              <a:solidFill>
                <a:schemeClr val="tx1">
                  <a:lumMod val="95000"/>
                  <a:lumOff val="5000"/>
                </a:schemeClr>
              </a:solidFill>
              <a:uFill>
                <a:solidFill>
                  <a:srgbClr val="FF0000"/>
                </a:solidFill>
              </a:u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5490371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 idx="4294967295"/>
          </p:nvPr>
        </p:nvSpPr>
        <p:spPr>
          <a:xfrm>
            <a:off x="1563688" y="1793875"/>
            <a:ext cx="7580312" cy="3679825"/>
          </a:xfr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l">
              <a:lnSpc>
                <a:spcPts val="4600"/>
              </a:lnSpc>
            </a:pPr>
            <a:r>
              <a:rPr lang="zh-TW" altLang="en-US" sz="3000" b="1" dirty="0">
                <a:solidFill>
                  <a:srgbClr val="00B05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如何登錄：</a:t>
            </a:r>
            <a:br>
              <a:rPr lang="en-US" altLang="zh-TW" sz="3000" b="1" dirty="0">
                <a:solidFill>
                  <a:srgbClr val="00B05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en-US" altLang="zh-TW" sz="30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30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請自學校首頁 </a:t>
            </a:r>
            <a:r>
              <a:rPr lang="en-US" altLang="zh-TW" sz="3000" b="1" u="sng" dirty="0">
                <a:solidFill>
                  <a:schemeClr val="tx1"/>
                </a:solidFill>
                <a:uFill>
                  <a:solidFill>
                    <a:srgbClr val="FF0000"/>
                  </a:solidFill>
                </a:uFill>
                <a:latin typeface="標楷體" panose="03000509000000000000" pitchFamily="65" charset="-120"/>
                <a:ea typeface="標楷體" panose="03000509000000000000" pitchFamily="65" charset="-120"/>
              </a:rPr>
              <a:t>My Portal</a:t>
            </a:r>
            <a:r>
              <a:rPr lang="zh-TW" altLang="en-US" sz="30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系統登錄。</a:t>
            </a:r>
            <a:br>
              <a:rPr lang="en-US" altLang="zh-TW" sz="30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en-US" altLang="zh-TW" sz="30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30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點選「</a:t>
            </a:r>
            <a:r>
              <a:rPr lang="zh-TW" altLang="en-US" sz="3000" b="1" u="sng" dirty="0">
                <a:solidFill>
                  <a:schemeClr val="tx1"/>
                </a:solidFill>
                <a:uFill>
                  <a:solidFill>
                    <a:srgbClr val="FF0000"/>
                  </a:solidFill>
                </a:uFill>
                <a:latin typeface="標楷體" panose="03000509000000000000" pitchFamily="65" charset="-120"/>
                <a:ea typeface="標楷體" panose="03000509000000000000" pitchFamily="65" charset="-120"/>
              </a:rPr>
              <a:t>公用帳號校務資訊系統</a:t>
            </a:r>
            <a:r>
              <a:rPr lang="zh-TW" altLang="en-US" sz="30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」。</a:t>
            </a:r>
            <a:br>
              <a:rPr lang="en-US" altLang="zh-TW" sz="30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en-US" altLang="zh-TW" sz="30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sz="30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點選「</a:t>
            </a:r>
            <a:r>
              <a:rPr lang="zh-TW" altLang="en-US" sz="3000" b="1" u="sng" dirty="0">
                <a:solidFill>
                  <a:schemeClr val="tx1"/>
                </a:solidFill>
                <a:uFill>
                  <a:solidFill>
                    <a:srgbClr val="FF0000"/>
                  </a:solidFill>
                </a:uFill>
                <a:latin typeface="標楷體" panose="03000509000000000000" pitchFamily="65" charset="-120"/>
                <a:ea typeface="標楷體" panose="03000509000000000000" pitchFamily="65" charset="-120"/>
              </a:rPr>
              <a:t>設備需求系統</a:t>
            </a:r>
            <a:r>
              <a:rPr lang="en-US" altLang="zh-TW" sz="3000" b="1" u="sng" dirty="0">
                <a:solidFill>
                  <a:schemeClr val="tx1"/>
                </a:solidFill>
                <a:uFill>
                  <a:solidFill>
                    <a:srgbClr val="FF0000"/>
                  </a:solidFill>
                </a:u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3000" b="1" u="sng" dirty="0">
                <a:solidFill>
                  <a:schemeClr val="tx1"/>
                </a:solidFill>
                <a:uFill>
                  <a:solidFill>
                    <a:srgbClr val="FF0000"/>
                  </a:solidFill>
                </a:uFill>
                <a:latin typeface="標楷體" panose="03000509000000000000" pitchFamily="65" charset="-120"/>
                <a:ea typeface="標楷體" panose="03000509000000000000" pitchFamily="65" charset="-120"/>
              </a:rPr>
              <a:t>使用單位</a:t>
            </a:r>
            <a:r>
              <a:rPr lang="en-US" altLang="zh-TW" sz="3000" b="1" u="sng" dirty="0">
                <a:solidFill>
                  <a:schemeClr val="tx1"/>
                </a:solidFill>
                <a:uFill>
                  <a:solidFill>
                    <a:srgbClr val="FF0000"/>
                  </a:solidFill>
                </a:u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30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」。</a:t>
            </a:r>
            <a:br>
              <a:rPr lang="en-US" altLang="zh-TW" sz="30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en-US" altLang="zh-TW" sz="30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4.</a:t>
            </a:r>
            <a:r>
              <a:rPr lang="zh-TW" altLang="en-US" sz="30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點選「</a:t>
            </a:r>
            <a:r>
              <a:rPr lang="zh-TW" altLang="en-US" sz="3000" b="1" u="sng" dirty="0">
                <a:solidFill>
                  <a:schemeClr val="tx1"/>
                </a:solidFill>
                <a:uFill>
                  <a:solidFill>
                    <a:srgbClr val="FF0000"/>
                  </a:solidFill>
                </a:uFill>
                <a:latin typeface="標楷體" panose="03000509000000000000" pitchFamily="65" charset="-120"/>
                <a:ea typeface="標楷體" panose="03000509000000000000" pitchFamily="65" charset="-120"/>
              </a:rPr>
              <a:t>設備需求系統</a:t>
            </a:r>
            <a:r>
              <a:rPr lang="zh-TW" altLang="en-US" sz="30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」。</a:t>
            </a:r>
            <a:br>
              <a:rPr lang="en-US" altLang="zh-TW" sz="30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en-US" altLang="zh-TW" sz="30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5.</a:t>
            </a:r>
            <a:r>
              <a:rPr lang="zh-TW" altLang="en-US" sz="30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點選「</a:t>
            </a:r>
            <a:r>
              <a:rPr lang="zh-TW" altLang="en-US" sz="3000" b="1" u="sng" dirty="0">
                <a:solidFill>
                  <a:schemeClr val="tx1"/>
                </a:solidFill>
                <a:uFill>
                  <a:solidFill>
                    <a:srgbClr val="FF0000"/>
                  </a:solidFill>
                </a:uFill>
                <a:latin typeface="標楷體" panose="03000509000000000000" pitchFamily="65" charset="-120"/>
                <a:ea typeface="標楷體" panose="03000509000000000000" pitchFamily="65" charset="-120"/>
              </a:rPr>
              <a:t>新增設備</a:t>
            </a:r>
            <a:r>
              <a:rPr lang="zh-TW" altLang="en-US" sz="30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」，逐項開始進行登錄。</a:t>
            </a:r>
          </a:p>
        </p:txBody>
      </p:sp>
      <p:sp>
        <p:nvSpPr>
          <p:cNvPr id="3" name="標題 1"/>
          <p:cNvSpPr txBox="1">
            <a:spLocks/>
          </p:cNvSpPr>
          <p:nvPr/>
        </p:nvSpPr>
        <p:spPr>
          <a:xfrm>
            <a:off x="1221689" y="852584"/>
            <a:ext cx="6798735" cy="9547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>
              <a:lnSpc>
                <a:spcPct val="220000"/>
              </a:lnSpc>
            </a:pPr>
            <a:r>
              <a:rPr lang="zh-TW" altLang="en-US" sz="19200" dirty="0">
                <a:latin typeface="標楷體" panose="03000509000000000000" pitchFamily="65" charset="-120"/>
                <a:ea typeface="標楷體" panose="03000509000000000000" pitchFamily="65" charset="-120"/>
              </a:rPr>
              <a:t>系統操作說明</a:t>
            </a:r>
            <a:br>
              <a:rPr lang="en-US" altLang="zh-TW" sz="5000" dirty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endParaRPr lang="zh-TW" altLang="en-US" sz="4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" name="書卷 (水平) 3"/>
          <p:cNvSpPr/>
          <p:nvPr/>
        </p:nvSpPr>
        <p:spPr>
          <a:xfrm>
            <a:off x="716030" y="5637007"/>
            <a:ext cx="7810051" cy="570155"/>
          </a:xfrm>
          <a:prstGeom prst="horizontalScroll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3000"/>
              </a:lnSpc>
            </a:pPr>
            <a:r>
              <a:rPr lang="zh-TW" altLang="en-US" sz="22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如有登錄帳號相關問題，請洽詢電算中心校務資訊組。</a:t>
            </a:r>
          </a:p>
        </p:txBody>
      </p:sp>
    </p:spTree>
    <p:extLst>
      <p:ext uri="{BB962C8B-B14F-4D97-AF65-F5344CB8AC3E}">
        <p14:creationId xmlns:p14="http://schemas.microsoft.com/office/powerpoint/2010/main" val="29582467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1"/>
          <p:cNvSpPr txBox="1">
            <a:spLocks/>
          </p:cNvSpPr>
          <p:nvPr/>
        </p:nvSpPr>
        <p:spPr>
          <a:xfrm>
            <a:off x="626392" y="644155"/>
            <a:ext cx="7580347" cy="54891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>
              <a:lnSpc>
                <a:spcPct val="220000"/>
              </a:lnSpc>
            </a:pPr>
            <a:r>
              <a:rPr lang="zh-TW" altLang="en-US" sz="15200" dirty="0">
                <a:solidFill>
                  <a:srgbClr val="00B05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操作步驟一：請逐欄登錄</a:t>
            </a:r>
            <a:br>
              <a:rPr lang="en-US" altLang="zh-TW" sz="5000" dirty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endParaRPr lang="zh-TW" altLang="en-US" sz="4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7" name="資料庫圖表 6"/>
          <p:cNvGraphicFramePr/>
          <p:nvPr>
            <p:extLst>
              <p:ext uri="{D42A27DB-BD31-4B8C-83A1-F6EECF244321}">
                <p14:modId xmlns:p14="http://schemas.microsoft.com/office/powerpoint/2010/main" val="1086548859"/>
              </p:ext>
            </p:extLst>
          </p:nvPr>
        </p:nvGraphicFramePr>
        <p:xfrm>
          <a:off x="509399" y="1262744"/>
          <a:ext cx="8096717" cy="50950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628323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1"/>
          <p:cNvSpPr txBox="1">
            <a:spLocks/>
          </p:cNvSpPr>
          <p:nvPr/>
        </p:nvSpPr>
        <p:spPr>
          <a:xfrm>
            <a:off x="649252" y="760453"/>
            <a:ext cx="7580347" cy="804093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>
              <a:lnSpc>
                <a:spcPct val="220000"/>
              </a:lnSpc>
            </a:pPr>
            <a:r>
              <a:rPr lang="zh-TW" altLang="en-US" sz="15200" dirty="0">
                <a:solidFill>
                  <a:srgbClr val="00B05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操作步驟二：</a:t>
            </a:r>
            <a:br>
              <a:rPr lang="en-US" altLang="zh-TW" sz="5000" dirty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endParaRPr lang="zh-TW" altLang="en-US" sz="4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7" name="資料庫圖表 6"/>
          <p:cNvGraphicFramePr/>
          <p:nvPr>
            <p:extLst>
              <p:ext uri="{D42A27DB-BD31-4B8C-83A1-F6EECF244321}">
                <p14:modId xmlns:p14="http://schemas.microsoft.com/office/powerpoint/2010/main" val="1559691387"/>
              </p:ext>
            </p:extLst>
          </p:nvPr>
        </p:nvGraphicFramePr>
        <p:xfrm>
          <a:off x="516675" y="1644557"/>
          <a:ext cx="8096717" cy="33133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書卷 (水平) 3"/>
          <p:cNvSpPr/>
          <p:nvPr/>
        </p:nvSpPr>
        <p:spPr>
          <a:xfrm>
            <a:off x="649252" y="5140793"/>
            <a:ext cx="7810051" cy="903642"/>
          </a:xfrm>
          <a:prstGeom prst="horizontalScroll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3000"/>
              </a:lnSpc>
            </a:pPr>
            <a:r>
              <a:rPr lang="zh-TW" altLang="en-US" sz="22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如有操作相關問題，可洽詢總務處分機</a:t>
            </a:r>
            <a:r>
              <a:rPr lang="en-US" altLang="zh-TW" sz="22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5303</a:t>
            </a:r>
            <a:r>
              <a:rPr lang="zh-TW" altLang="en-US" sz="22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李淑芸。</a:t>
            </a:r>
          </a:p>
        </p:txBody>
      </p:sp>
    </p:spTree>
    <p:extLst>
      <p:ext uri="{BB962C8B-B14F-4D97-AF65-F5344CB8AC3E}">
        <p14:creationId xmlns:p14="http://schemas.microsoft.com/office/powerpoint/2010/main" val="147202969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221687" y="732457"/>
            <a:ext cx="6798735" cy="526188"/>
          </a:xfr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zh-TW" altLang="en-US" b="1" dirty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重 點 事 項 再 提 醒</a:t>
            </a:r>
          </a:p>
        </p:txBody>
      </p:sp>
      <p:sp>
        <p:nvSpPr>
          <p:cNvPr id="3" name="標題 1"/>
          <p:cNvSpPr txBox="1">
            <a:spLocks/>
          </p:cNvSpPr>
          <p:nvPr/>
        </p:nvSpPr>
        <p:spPr>
          <a:xfrm>
            <a:off x="841656" y="1398493"/>
            <a:ext cx="7580312" cy="477639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defRPr>
            </a:lvl1pPr>
            <a:lvl2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lnSpc>
                <a:spcPts val="3000"/>
              </a:lnSpc>
              <a:spcBef>
                <a:spcPts val="10"/>
              </a:spcBef>
              <a:buFont typeface="+mj-lt"/>
              <a:buAutoNum type="arabicPeriod"/>
            </a:pPr>
            <a:r>
              <a:rPr lang="zh-TW" altLang="en-US" sz="22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「</a:t>
            </a:r>
            <a:r>
              <a:rPr lang="zh-TW" altLang="en-US" sz="22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經費科目</a:t>
            </a:r>
            <a:r>
              <a:rPr lang="zh-TW" altLang="en-US" sz="22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」務必</a:t>
            </a:r>
            <a:r>
              <a:rPr lang="zh-TW" altLang="en-US" sz="22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要正確</a:t>
            </a:r>
            <a:r>
              <a:rPr lang="zh-TW" altLang="en-US" sz="22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sz="2200" b="1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457200" indent="-457200" algn="l">
              <a:lnSpc>
                <a:spcPts val="3000"/>
              </a:lnSpc>
              <a:spcBef>
                <a:spcPts val="10"/>
              </a:spcBef>
              <a:buFont typeface="+mj-lt"/>
              <a:buAutoNum type="arabicPeriod"/>
            </a:pPr>
            <a:r>
              <a:rPr lang="zh-TW" altLang="en-US" sz="22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「</a:t>
            </a:r>
            <a:r>
              <a:rPr lang="zh-TW" altLang="en-US" sz="22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金額單位</a:t>
            </a:r>
            <a:r>
              <a:rPr lang="zh-TW" altLang="en-US" sz="22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」要以</a:t>
            </a:r>
            <a:r>
              <a:rPr lang="en-US" altLang="zh-TW" sz="22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〝</a:t>
            </a:r>
            <a:r>
              <a:rPr lang="zh-TW" altLang="en-US" sz="22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千元</a:t>
            </a:r>
            <a:r>
              <a:rPr lang="en-US" altLang="zh-TW" sz="22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〞</a:t>
            </a:r>
            <a:r>
              <a:rPr lang="zh-TW" altLang="en-US" sz="22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及</a:t>
            </a:r>
            <a:r>
              <a:rPr lang="en-US" altLang="zh-TW" sz="22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〝</a:t>
            </a:r>
            <a:r>
              <a:rPr lang="zh-TW" altLang="en-US" sz="22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整數</a:t>
            </a:r>
            <a:r>
              <a:rPr lang="en-US" altLang="zh-TW" sz="22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〞</a:t>
            </a:r>
            <a:r>
              <a:rPr lang="zh-TW" altLang="en-US" sz="22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計算。</a:t>
            </a:r>
            <a:endParaRPr lang="en-US" altLang="zh-TW" sz="2200" b="1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457200" indent="-457200" algn="l">
              <a:lnSpc>
                <a:spcPts val="3000"/>
              </a:lnSpc>
              <a:spcBef>
                <a:spcPts val="10"/>
              </a:spcBef>
              <a:buFont typeface="+mj-lt"/>
              <a:buAutoNum type="arabicPeriod"/>
            </a:pPr>
            <a:r>
              <a:rPr lang="zh-TW" altLang="en-US" sz="22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單價</a:t>
            </a:r>
            <a:r>
              <a:rPr lang="zh-TW" altLang="en-US" sz="22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未達</a:t>
            </a:r>
            <a:r>
              <a:rPr lang="en-US" altLang="zh-TW" sz="22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</a:t>
            </a:r>
            <a:r>
              <a:rPr lang="zh-TW" altLang="en-US" sz="22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萬元</a:t>
            </a:r>
            <a:r>
              <a:rPr lang="zh-TW" altLang="en-US" sz="22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之非消耗品，</a:t>
            </a:r>
            <a:r>
              <a:rPr lang="zh-TW" altLang="en-US" sz="22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不可硬包裝</a:t>
            </a:r>
            <a:r>
              <a:rPr lang="zh-TW" altLang="en-US" sz="22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為</a:t>
            </a:r>
            <a:r>
              <a:rPr lang="en-US" altLang="zh-TW" sz="22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</a:t>
            </a:r>
            <a:r>
              <a:rPr lang="zh-TW" altLang="en-US" sz="22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萬元以上之設備費。</a:t>
            </a:r>
            <a:endParaRPr lang="en-US" altLang="zh-TW" sz="2200" b="1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457200" indent="-457200" algn="l">
              <a:lnSpc>
                <a:spcPts val="3000"/>
              </a:lnSpc>
              <a:spcBef>
                <a:spcPts val="10"/>
              </a:spcBef>
              <a:buFont typeface="+mj-lt"/>
              <a:buAutoNum type="arabicPeriod"/>
            </a:pPr>
            <a:r>
              <a:rPr lang="zh-TW" altLang="en-US" sz="22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要注意</a:t>
            </a:r>
            <a:r>
              <a:rPr lang="zh-TW" altLang="en-US" sz="22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採購限額</a:t>
            </a:r>
            <a:r>
              <a:rPr lang="zh-TW" altLang="en-US" sz="22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之規定。</a:t>
            </a:r>
            <a:endParaRPr lang="en-US" altLang="zh-TW" sz="2200" b="1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457200" indent="-457200" algn="l">
              <a:lnSpc>
                <a:spcPts val="3000"/>
              </a:lnSpc>
              <a:spcBef>
                <a:spcPts val="10"/>
              </a:spcBef>
              <a:buFont typeface="+mj-lt"/>
              <a:buAutoNum type="arabicPeriod"/>
            </a:pPr>
            <a:r>
              <a:rPr lang="zh-TW" altLang="en-US" sz="22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於分配款額度內請審酌視</a:t>
            </a:r>
            <a:r>
              <a:rPr lang="zh-TW" altLang="en-US" sz="22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「實務」需求提編</a:t>
            </a:r>
            <a:r>
              <a:rPr lang="zh-TW" altLang="en-US" sz="22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，如無需求，</a:t>
            </a:r>
            <a:r>
              <a:rPr lang="zh-TW" altLang="en-US" sz="22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不一定要把額度都編足</a:t>
            </a:r>
            <a:r>
              <a:rPr lang="zh-TW" altLang="en-US" sz="22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sz="2200" b="1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457200" indent="-457200" algn="l">
              <a:lnSpc>
                <a:spcPts val="3000"/>
              </a:lnSpc>
              <a:spcBef>
                <a:spcPts val="10"/>
              </a:spcBef>
              <a:buFont typeface="+mj-lt"/>
              <a:buAutoNum type="arabicPeriod"/>
            </a:pPr>
            <a:r>
              <a:rPr lang="zh-TW" altLang="en-US" sz="22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如欲申請「</a:t>
            </a:r>
            <a:r>
              <a:rPr lang="zh-TW" altLang="en-US" sz="22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計畫型經費</a:t>
            </a:r>
            <a:r>
              <a:rPr lang="zh-TW" altLang="en-US" sz="22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」，除書面文件外，</a:t>
            </a:r>
            <a:r>
              <a:rPr lang="zh-TW" altLang="en-US" sz="22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不管核可與否，系統也要登錄</a:t>
            </a:r>
            <a:r>
              <a:rPr lang="zh-TW" altLang="en-US" sz="22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；另</a:t>
            </a:r>
            <a:r>
              <a:rPr lang="zh-TW" altLang="en-US" sz="22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報價單</a:t>
            </a:r>
            <a:r>
              <a:rPr lang="zh-TW" altLang="en-US" sz="22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或工程預算書也</a:t>
            </a:r>
            <a:r>
              <a:rPr lang="zh-TW" altLang="en-US" sz="22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要檢附</a:t>
            </a:r>
            <a:r>
              <a:rPr lang="zh-TW" altLang="en-US" sz="22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sz="2200" b="1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457200" indent="-457200" algn="l">
              <a:lnSpc>
                <a:spcPts val="3000"/>
              </a:lnSpc>
              <a:spcBef>
                <a:spcPts val="10"/>
              </a:spcBef>
              <a:buFont typeface="+mj-lt"/>
              <a:buAutoNum type="arabicPeriod"/>
            </a:pPr>
            <a:r>
              <a:rPr lang="zh-TW" altLang="en-US" sz="22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預算編列務必要提經</a:t>
            </a:r>
            <a:r>
              <a:rPr lang="zh-TW" altLang="en-US" sz="22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單位會議討論並檢附會議紀錄</a:t>
            </a:r>
            <a:r>
              <a:rPr lang="zh-TW" altLang="en-US" sz="22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sz="2200" b="1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457200" indent="-457200" algn="l">
              <a:lnSpc>
                <a:spcPts val="3000"/>
              </a:lnSpc>
              <a:spcBef>
                <a:spcPts val="10"/>
              </a:spcBef>
              <a:buFont typeface="+mj-lt"/>
              <a:buAutoNum type="arabicPeriod"/>
            </a:pPr>
            <a:r>
              <a:rPr lang="zh-TW" altLang="en-US" sz="22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請</a:t>
            </a:r>
            <a:r>
              <a:rPr lang="zh-TW" altLang="en-US" sz="22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依據表定期程作業</a:t>
            </a:r>
            <a:r>
              <a:rPr lang="zh-TW" altLang="en-US" sz="22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，勿於作業時程過後，再要求開放系統。</a:t>
            </a:r>
          </a:p>
        </p:txBody>
      </p:sp>
    </p:spTree>
    <p:extLst>
      <p:ext uri="{BB962C8B-B14F-4D97-AF65-F5344CB8AC3E}">
        <p14:creationId xmlns:p14="http://schemas.microsoft.com/office/powerpoint/2010/main" val="44859866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221687" y="732457"/>
            <a:ext cx="6798735" cy="526188"/>
          </a:xfr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zh-TW" altLang="en-US" b="1" dirty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重 點 事 項 再 提 醒</a:t>
            </a:r>
          </a:p>
        </p:txBody>
      </p:sp>
      <p:sp>
        <p:nvSpPr>
          <p:cNvPr id="3" name="標題 1"/>
          <p:cNvSpPr txBox="1">
            <a:spLocks/>
          </p:cNvSpPr>
          <p:nvPr/>
        </p:nvSpPr>
        <p:spPr>
          <a:xfrm>
            <a:off x="787868" y="1366220"/>
            <a:ext cx="7580312" cy="489473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25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defRPr>
            </a:lvl1pPr>
            <a:lvl2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lnSpc>
                <a:spcPts val="3000"/>
              </a:lnSpc>
              <a:spcBef>
                <a:spcPts val="0"/>
              </a:spcBef>
              <a:buFont typeface="+mj-lt"/>
              <a:buAutoNum type="arabicPeriod" startAt="9"/>
            </a:pPr>
            <a:r>
              <a:rPr lang="zh-TW" altLang="en-US" sz="24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系所申請資料務必送請</a:t>
            </a:r>
            <a:r>
              <a:rPr lang="zh-TW" altLang="en-US" sz="2400" b="1" u="sng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學院統一彙整</a:t>
            </a:r>
            <a:r>
              <a:rPr lang="zh-TW" altLang="en-US" sz="24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提報。</a:t>
            </a:r>
            <a:endParaRPr lang="en-US" altLang="zh-TW" sz="2400" b="1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457200" indent="-457200" algn="l">
              <a:lnSpc>
                <a:spcPts val="3000"/>
              </a:lnSpc>
              <a:spcBef>
                <a:spcPts val="10"/>
              </a:spcBef>
              <a:buFont typeface="+mj-lt"/>
              <a:buAutoNum type="arabicPeriod" startAt="9"/>
            </a:pPr>
            <a:r>
              <a:rPr lang="zh-TW" altLang="en-US" sz="24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編列</a:t>
            </a:r>
            <a:r>
              <a:rPr lang="zh-TW" altLang="en-US" sz="24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項目要如實，不要想先編了再說</a:t>
            </a:r>
            <a:r>
              <a:rPr lang="zh-TW" altLang="en-US" sz="24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，以後執行時再申請變更，除會增加行政流程，也影響執行成效。</a:t>
            </a:r>
            <a:endParaRPr lang="en-US" altLang="zh-TW" sz="2400" b="1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457200" indent="-457200" algn="l">
              <a:lnSpc>
                <a:spcPts val="3000"/>
              </a:lnSpc>
              <a:spcBef>
                <a:spcPts val="10"/>
              </a:spcBef>
              <a:buFont typeface="+mj-lt"/>
              <a:buAutoNum type="arabicPeriod" startAt="9"/>
            </a:pPr>
            <a:r>
              <a:rPr lang="zh-TW" altLang="en-US" sz="24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編列</a:t>
            </a:r>
            <a:r>
              <a:rPr lang="zh-TW" altLang="en-US" sz="24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金額要確實，</a:t>
            </a:r>
            <a:r>
              <a:rPr lang="zh-TW" altLang="en-US" sz="24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最好</a:t>
            </a:r>
            <a:r>
              <a:rPr lang="zh-TW" altLang="en-US" sz="24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經過報價評估</a:t>
            </a:r>
            <a:r>
              <a:rPr lang="zh-TW" altLang="en-US" sz="24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，避免執行時預算不足；也</a:t>
            </a:r>
            <a:r>
              <a:rPr lang="zh-TW" altLang="en-US" sz="24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不要為規避</a:t>
            </a:r>
            <a:r>
              <a:rPr lang="en-US" altLang="zh-TW" sz="2400" b="1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15</a:t>
            </a:r>
            <a:r>
              <a:rPr lang="zh-TW" altLang="en-US" sz="2400" b="1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萬</a:t>
            </a:r>
            <a:r>
              <a:rPr lang="zh-TW" altLang="en-US" sz="24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元</a:t>
            </a:r>
            <a:r>
              <a:rPr lang="zh-TW" altLang="en-US" sz="24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以上招標作業，</a:t>
            </a:r>
            <a:r>
              <a:rPr lang="zh-TW" altLang="en-US" sz="24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刻意壓低金額</a:t>
            </a:r>
            <a:r>
              <a:rPr lang="zh-TW" altLang="en-US" sz="24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規避採購法。</a:t>
            </a:r>
            <a:endParaRPr lang="en-US" altLang="zh-TW" sz="2400" b="1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457200" indent="-457200" algn="l">
              <a:lnSpc>
                <a:spcPts val="3000"/>
              </a:lnSpc>
              <a:spcBef>
                <a:spcPts val="10"/>
              </a:spcBef>
              <a:buFont typeface="+mj-lt"/>
              <a:buAutoNum type="arabicPeriod" startAt="9"/>
            </a:pPr>
            <a:r>
              <a:rPr lang="zh-TW" alt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如</a:t>
            </a:r>
            <a:r>
              <a:rPr lang="zh-TW" altLang="en-US" sz="24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電腦</a:t>
            </a:r>
            <a:r>
              <a:rPr lang="zh-TW" alt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設備有</a:t>
            </a:r>
            <a:r>
              <a:rPr lang="zh-TW" altLang="en-US" sz="24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逾</a:t>
            </a:r>
            <a:r>
              <a:rPr lang="en-US" altLang="zh-TW" sz="24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</a:t>
            </a:r>
            <a:r>
              <a:rPr lang="zh-TW" altLang="en-US" sz="24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萬元</a:t>
            </a:r>
            <a:r>
              <a:rPr lang="zh-TW" alt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採購上限規定之</a:t>
            </a:r>
            <a:r>
              <a:rPr lang="zh-TW" altLang="en-US" sz="24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特殊需求</a:t>
            </a:r>
            <a:r>
              <a:rPr lang="zh-TW" alt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，請</a:t>
            </a:r>
            <a:r>
              <a:rPr lang="zh-TW" altLang="en-US" sz="24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利用單位分配款自行調整</a:t>
            </a:r>
            <a:r>
              <a:rPr lang="zh-TW" alt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zh-TW" altLang="en-US" sz="24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同時並請</a:t>
            </a:r>
            <a:r>
              <a:rPr lang="zh-TW" altLang="en-US" sz="24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另案上簽說明</a:t>
            </a:r>
            <a:r>
              <a:rPr lang="zh-TW" altLang="en-US" sz="24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；如於原分配款確實不敷使用者，再另提計畫型經費申請。</a:t>
            </a:r>
            <a:endParaRPr lang="en-US" altLang="zh-TW" sz="2400" b="1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457200" indent="-457200" algn="l">
              <a:lnSpc>
                <a:spcPts val="3000"/>
              </a:lnSpc>
              <a:spcBef>
                <a:spcPts val="10"/>
              </a:spcBef>
              <a:buFont typeface="+mj-lt"/>
              <a:buAutoNum type="arabicPeriod" startAt="9"/>
            </a:pPr>
            <a:r>
              <a:rPr lang="zh-TW" altLang="en-US" sz="24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如</a:t>
            </a:r>
            <a:r>
              <a:rPr lang="zh-TW" altLang="en-US" sz="24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涉及空間取得</a:t>
            </a:r>
            <a:r>
              <a:rPr lang="zh-TW" altLang="en-US" sz="24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議題，須提</a:t>
            </a:r>
            <a:r>
              <a:rPr lang="zh-TW" alt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經</a:t>
            </a:r>
            <a:r>
              <a:rPr lang="zh-TW" altLang="en-US" sz="24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本校</a:t>
            </a:r>
            <a:r>
              <a:rPr lang="zh-TW" altLang="en-US" sz="24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空間分配委員會</a:t>
            </a:r>
            <a:r>
              <a:rPr lang="zh-TW" altLang="en-US" sz="24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審議通過後始得提編，避免於執行年度才提出，延誤執行時效。</a:t>
            </a:r>
            <a:endParaRPr lang="en-US" altLang="zh-TW" sz="2400" b="1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964277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 idx="4294967295"/>
          </p:nvPr>
        </p:nvSpPr>
        <p:spPr>
          <a:xfrm>
            <a:off x="0" y="366713"/>
            <a:ext cx="6799263" cy="1304925"/>
          </a:xfrm>
        </p:spPr>
        <p:txBody>
          <a:bodyPr>
            <a:normAutofit/>
          </a:bodyPr>
          <a:lstStyle/>
          <a:p>
            <a:r>
              <a:rPr lang="zh-TW" altLang="en-US" sz="5000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簡報大綱</a:t>
            </a:r>
          </a:p>
        </p:txBody>
      </p:sp>
      <p:graphicFrame>
        <p:nvGraphicFramePr>
          <p:cNvPr id="3" name="資料庫圖表 2"/>
          <p:cNvGraphicFramePr/>
          <p:nvPr>
            <p:extLst>
              <p:ext uri="{D42A27DB-BD31-4B8C-83A1-F6EECF244321}">
                <p14:modId xmlns:p14="http://schemas.microsoft.com/office/powerpoint/2010/main" val="3337423731"/>
              </p:ext>
            </p:extLst>
          </p:nvPr>
        </p:nvGraphicFramePr>
        <p:xfrm>
          <a:off x="1434790" y="1349829"/>
          <a:ext cx="6162632" cy="52251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4047823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176866" y="4273404"/>
            <a:ext cx="6598623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TW" altLang="en-US" sz="1600" spc="100" dirty="0">
                <a:latin typeface="標楷體" panose="03000509000000000000" pitchFamily="65" charset="-120"/>
                <a:ea typeface="標楷體" panose="03000509000000000000" pitchFamily="65" charset="-120"/>
              </a:rPr>
              <a:t>總務處：</a:t>
            </a:r>
            <a:r>
              <a:rPr lang="en-US" altLang="zh-TW" sz="1600" spc="100" dirty="0">
                <a:latin typeface="標楷體" panose="03000509000000000000" pitchFamily="65" charset="-120"/>
                <a:ea typeface="標楷體" panose="03000509000000000000" pitchFamily="65" charset="-120"/>
              </a:rPr>
              <a:t>04-22195303</a:t>
            </a:r>
          </a:p>
          <a:p>
            <a:pPr algn="ctr"/>
            <a:r>
              <a:rPr lang="zh-TW" altLang="en-US" sz="1600" spc="100" dirty="0">
                <a:latin typeface="標楷體" panose="03000509000000000000" pitchFamily="65" charset="-120"/>
                <a:ea typeface="標楷體" panose="03000509000000000000" pitchFamily="65" charset="-120"/>
              </a:rPr>
              <a:t>事務組：</a:t>
            </a:r>
            <a:r>
              <a:rPr lang="en-US" altLang="zh-TW" sz="1600" spc="100" dirty="0">
                <a:latin typeface="標楷體" panose="03000509000000000000" pitchFamily="65" charset="-120"/>
                <a:ea typeface="標楷體" panose="03000509000000000000" pitchFamily="65" charset="-120"/>
              </a:rPr>
              <a:t>04-22195310</a:t>
            </a:r>
          </a:p>
          <a:p>
            <a:pPr algn="ctr"/>
            <a:r>
              <a:rPr lang="zh-TW" altLang="en-US" sz="1600" spc="100" dirty="0">
                <a:latin typeface="標楷體" panose="03000509000000000000" pitchFamily="65" charset="-120"/>
                <a:ea typeface="標楷體" panose="03000509000000000000" pitchFamily="65" charset="-120"/>
              </a:rPr>
              <a:t>營繕組：</a:t>
            </a:r>
            <a:r>
              <a:rPr lang="en-US" altLang="zh-TW" sz="1600" spc="100" dirty="0">
                <a:latin typeface="標楷體" panose="03000509000000000000" pitchFamily="65" charset="-120"/>
                <a:ea typeface="標楷體" panose="03000509000000000000" pitchFamily="65" charset="-120"/>
              </a:rPr>
              <a:t>04-22195360</a:t>
            </a:r>
          </a:p>
          <a:p>
            <a:pPr algn="ctr"/>
            <a:r>
              <a:rPr lang="zh-TW" altLang="en-US" sz="1600" spc="100" dirty="0">
                <a:latin typeface="標楷體" panose="03000509000000000000" pitchFamily="65" charset="-120"/>
                <a:ea typeface="標楷體" panose="03000509000000000000" pitchFamily="65" charset="-120"/>
              </a:rPr>
              <a:t>文書組：</a:t>
            </a:r>
            <a:r>
              <a:rPr lang="en-US" altLang="zh-TW" sz="1600" spc="100" dirty="0">
                <a:latin typeface="標楷體" panose="03000509000000000000" pitchFamily="65" charset="-120"/>
                <a:ea typeface="標楷體" panose="03000509000000000000" pitchFamily="65" charset="-120"/>
              </a:rPr>
              <a:t>04-22195350</a:t>
            </a:r>
          </a:p>
          <a:p>
            <a:pPr algn="ctr"/>
            <a:r>
              <a:rPr lang="zh-TW" altLang="en-US" sz="1600" spc="100" dirty="0">
                <a:latin typeface="標楷體" panose="03000509000000000000" pitchFamily="65" charset="-120"/>
                <a:ea typeface="標楷體" panose="03000509000000000000" pitchFamily="65" charset="-120"/>
              </a:rPr>
              <a:t>出納組：</a:t>
            </a:r>
            <a:r>
              <a:rPr lang="en-US" altLang="zh-TW" sz="1600" spc="100" dirty="0">
                <a:latin typeface="標楷體" panose="03000509000000000000" pitchFamily="65" charset="-120"/>
                <a:ea typeface="標楷體" panose="03000509000000000000" pitchFamily="65" charset="-120"/>
              </a:rPr>
              <a:t>04-22195330</a:t>
            </a:r>
          </a:p>
          <a:p>
            <a:pPr algn="ctr"/>
            <a:r>
              <a:rPr lang="zh-TW" altLang="en-US" sz="1600" spc="100" dirty="0">
                <a:latin typeface="標楷體" panose="03000509000000000000" pitchFamily="65" charset="-120"/>
                <a:ea typeface="標楷體" panose="03000509000000000000" pitchFamily="65" charset="-120"/>
              </a:rPr>
              <a:t>資產經營管理組：</a:t>
            </a:r>
            <a:r>
              <a:rPr lang="en-US" altLang="zh-TW" sz="1600" spc="100" dirty="0">
                <a:latin typeface="標楷體" panose="03000509000000000000" pitchFamily="65" charset="-120"/>
                <a:ea typeface="標楷體" panose="03000509000000000000" pitchFamily="65" charset="-120"/>
              </a:rPr>
              <a:t>04-22195340</a:t>
            </a:r>
            <a:r>
              <a:rPr lang="zh-TW" altLang="en-US" sz="1600" spc="10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endParaRPr lang="en-US" altLang="zh-TW" sz="1600" spc="1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1600" spc="100" dirty="0">
                <a:latin typeface="標楷體" panose="03000509000000000000" pitchFamily="65" charset="-120"/>
                <a:ea typeface="標楷體" panose="03000509000000000000" pitchFamily="65" charset="-120"/>
              </a:rPr>
              <a:t>民生校區總務組：</a:t>
            </a:r>
            <a:r>
              <a:rPr lang="en-US" altLang="zh-TW" sz="1600" spc="100" dirty="0">
                <a:latin typeface="標楷體" panose="03000509000000000000" pitchFamily="65" charset="-120"/>
                <a:ea typeface="標楷體" panose="03000509000000000000" pitchFamily="65" charset="-120"/>
              </a:rPr>
              <a:t>04-22195490</a:t>
            </a:r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1176866" y="1270340"/>
            <a:ext cx="6798734" cy="1303867"/>
          </a:xfrm>
        </p:spPr>
        <p:txBody>
          <a:bodyPr>
            <a:normAutofit/>
          </a:bodyPr>
          <a:lstStyle/>
          <a:p>
            <a:r>
              <a:rPr lang="zh-TW" altLang="en-US" sz="4800" dirty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簡報結束</a:t>
            </a:r>
            <a:r>
              <a:rPr lang="en-US" altLang="zh-TW" sz="4800" dirty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‧</a:t>
            </a:r>
            <a:r>
              <a:rPr lang="zh-TW" altLang="en-US" sz="4800" dirty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謝謝大家</a:t>
            </a:r>
          </a:p>
        </p:txBody>
      </p:sp>
      <p:sp>
        <p:nvSpPr>
          <p:cNvPr id="5" name="矩形 4"/>
          <p:cNvSpPr/>
          <p:nvPr/>
        </p:nvSpPr>
        <p:spPr>
          <a:xfrm>
            <a:off x="1252071" y="2490511"/>
            <a:ext cx="6723529" cy="1194173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just">
              <a:lnSpc>
                <a:spcPts val="4500"/>
              </a:lnSpc>
            </a:pPr>
            <a:r>
              <a:rPr lang="zh-TW" altLang="en-US" sz="28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簡報檔案，相關規定以及申請表格，已掛載總務處網頁，請同仁可逕自下載參用</a:t>
            </a:r>
            <a:r>
              <a:rPr lang="zh-TW" altLang="en-US" sz="3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sz="3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6" name="文字方塊 5"/>
          <p:cNvSpPr txBox="1"/>
          <p:nvPr/>
        </p:nvSpPr>
        <p:spPr>
          <a:xfrm>
            <a:off x="1097279" y="3794378"/>
            <a:ext cx="72506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各位同仁對於總務處業務，如有任何問題，歡迎來電本處暨各組詢洽。</a:t>
            </a:r>
          </a:p>
        </p:txBody>
      </p:sp>
    </p:spTree>
    <p:extLst>
      <p:ext uri="{BB962C8B-B14F-4D97-AF65-F5344CB8AC3E}">
        <p14:creationId xmlns:p14="http://schemas.microsoft.com/office/powerpoint/2010/main" val="27571793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804623" y="779753"/>
            <a:ext cx="5599288" cy="668137"/>
          </a:xfrm>
        </p:spPr>
        <p:txBody>
          <a:bodyPr>
            <a:normAutofit fontScale="90000"/>
          </a:bodyPr>
          <a:lstStyle/>
          <a:p>
            <a:r>
              <a:rPr lang="zh-TW" altLang="en-US" sz="5000" dirty="0">
                <a:latin typeface="標楷體" panose="03000509000000000000" pitchFamily="65" charset="-120"/>
                <a:ea typeface="標楷體" panose="03000509000000000000" pitchFamily="65" charset="-120"/>
              </a:rPr>
              <a:t>「資本預算」定義</a:t>
            </a:r>
          </a:p>
        </p:txBody>
      </p:sp>
      <p:sp>
        <p:nvSpPr>
          <p:cNvPr id="3" name="文字方塊 2"/>
          <p:cNvSpPr txBox="1"/>
          <p:nvPr/>
        </p:nvSpPr>
        <p:spPr>
          <a:xfrm>
            <a:off x="1285532" y="1530905"/>
            <a:ext cx="6637469" cy="248677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lnSpc>
                <a:spcPts val="3800"/>
              </a:lnSpc>
            </a:pPr>
            <a:r>
              <a:rPr lang="en-US" altLang="zh-TW" sz="2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1</a:t>
            </a:r>
            <a:r>
              <a:rPr lang="en-US" altLang="zh-TW" sz="2600" b="1" dirty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zh-TW" altLang="en-US" sz="2600" b="1" u="sng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購買</a:t>
            </a:r>
            <a:r>
              <a:rPr lang="zh-TW" altLang="en-US" sz="2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各式機具設備。</a:t>
            </a:r>
            <a:endParaRPr lang="en-US" altLang="zh-TW" sz="26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lnSpc>
                <a:spcPts val="3800"/>
              </a:lnSpc>
            </a:pPr>
            <a:r>
              <a:rPr lang="en-US" altLang="zh-TW" sz="2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2600" b="1" u="sng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購買</a:t>
            </a:r>
            <a:r>
              <a:rPr lang="zh-TW" altLang="en-US" sz="2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各式電腦軟體。</a:t>
            </a:r>
            <a:r>
              <a:rPr lang="en-US" altLang="zh-TW" sz="26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6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限買斷，而非租賃；</a:t>
            </a:r>
            <a:endParaRPr lang="en-US" altLang="zh-TW" sz="2600" b="1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lnSpc>
                <a:spcPts val="3800"/>
              </a:lnSpc>
            </a:pPr>
            <a:r>
              <a:rPr lang="zh-TW" altLang="en-US" sz="26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如只購買使用權，也非資本預算</a:t>
            </a:r>
            <a:r>
              <a:rPr lang="en-US" altLang="zh-TW" sz="26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endParaRPr lang="en-US" altLang="zh-TW" sz="26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lnSpc>
                <a:spcPts val="3800"/>
              </a:lnSpc>
            </a:pPr>
            <a:r>
              <a:rPr lang="en-US" altLang="zh-TW" sz="2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sz="2600" b="1" u="sng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整修</a:t>
            </a:r>
            <a:r>
              <a:rPr lang="zh-TW" altLang="en-US" sz="2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建物或空間</a:t>
            </a:r>
            <a:r>
              <a:rPr lang="zh-TW" altLang="en-US" sz="2600" b="1" u="sng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工程</a:t>
            </a:r>
            <a:r>
              <a:rPr lang="zh-TW" altLang="en-US" sz="2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sz="26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lnSpc>
                <a:spcPts val="3800"/>
              </a:lnSpc>
            </a:pPr>
            <a:r>
              <a:rPr lang="en-US" altLang="zh-TW" sz="2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4</a:t>
            </a:r>
            <a:r>
              <a:rPr lang="en-US" altLang="zh-TW" sz="26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zh-TW" altLang="en-US" sz="2600" b="1" u="sng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單價</a:t>
            </a:r>
            <a:r>
              <a:rPr lang="zh-TW" altLang="en-US" sz="26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一萬元</a:t>
            </a:r>
            <a:r>
              <a:rPr lang="zh-TW" altLang="en-US" sz="26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以上</a:t>
            </a:r>
            <a:r>
              <a:rPr lang="zh-TW" altLang="en-US" sz="26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zh-TW" altLang="en-US" sz="2600" b="1" u="sng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耐用年限</a:t>
            </a:r>
            <a:r>
              <a:rPr lang="zh-TW" altLang="en-US" sz="26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26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</a:t>
            </a:r>
            <a:r>
              <a:rPr lang="zh-TW" altLang="en-US" sz="26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年</a:t>
            </a:r>
            <a:r>
              <a:rPr lang="zh-TW" altLang="en-US" sz="26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以上</a:t>
            </a:r>
            <a:r>
              <a:rPr lang="zh-TW" altLang="en-US" sz="26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sz="2600" b="1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602425" y="4100691"/>
            <a:ext cx="8003682" cy="20672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00"/>
              </a:spcBef>
              <a:spcAft>
                <a:spcPts val="100"/>
              </a:spcAft>
            </a:pPr>
            <a:r>
              <a:rPr lang="zh-TW" altLang="en-US" sz="20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請注意：</a:t>
            </a:r>
            <a:endParaRPr lang="en-US" altLang="zh-TW" sz="2000" b="1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800100" lvl="1" indent="-360000">
              <a:spcBef>
                <a:spcPts val="300"/>
              </a:spcBef>
              <a:spcAft>
                <a:spcPts val="300"/>
              </a:spcAft>
              <a:buFont typeface="+mj-lt"/>
              <a:buAutoNum type="arabicPeriod"/>
            </a:pPr>
            <a:r>
              <a:rPr lang="zh-TW" altLang="en-US" sz="2000" b="1" u="heavy" dirty="0">
                <a:uFill>
                  <a:solidFill>
                    <a:srgbClr val="FF0000"/>
                  </a:solidFill>
                </a:uFill>
                <a:latin typeface="標楷體" panose="03000509000000000000" pitchFamily="65" charset="-120"/>
                <a:ea typeface="標楷體" panose="03000509000000000000" pitchFamily="65" charset="-120"/>
              </a:rPr>
              <a:t>租賃、修繕、保養以及單價一萬元以下財物採購，都不是「資本預算」</a:t>
            </a:r>
            <a:r>
              <a:rPr lang="zh-TW" altLang="en-US" sz="2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，要用「經常費」支應。</a:t>
            </a:r>
            <a:endParaRPr lang="en-US" altLang="zh-TW" sz="20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800100" lvl="1" indent="-360000">
              <a:spcBef>
                <a:spcPts val="300"/>
              </a:spcBef>
              <a:spcAft>
                <a:spcPts val="300"/>
              </a:spcAft>
              <a:buFont typeface="+mj-lt"/>
              <a:buAutoNum type="arabicPeriod"/>
            </a:pPr>
            <a:r>
              <a:rPr lang="zh-TW" altLang="en-US" sz="2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只有</a:t>
            </a:r>
            <a:r>
              <a:rPr lang="zh-TW" altLang="en-US" sz="2000" b="1" u="heavy" dirty="0">
                <a:uFill>
                  <a:solidFill>
                    <a:srgbClr val="FF0000"/>
                  </a:solidFill>
                </a:uFill>
                <a:latin typeface="標楷體" panose="03000509000000000000" pitchFamily="65" charset="-120"/>
                <a:ea typeface="標楷體" panose="03000509000000000000" pitchFamily="65" charset="-120"/>
              </a:rPr>
              <a:t>「計畫型經費」申請案</a:t>
            </a:r>
            <a:r>
              <a:rPr lang="zh-TW" altLang="en-US" sz="2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，可能會涉及</a:t>
            </a:r>
            <a:r>
              <a:rPr lang="en-US" altLang="zh-TW" sz="2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〝</a:t>
            </a:r>
            <a:r>
              <a:rPr lang="zh-TW" altLang="en-US" sz="2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一萬元以下財物採購</a:t>
            </a:r>
            <a:r>
              <a:rPr lang="en-US" altLang="zh-TW" sz="2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〞</a:t>
            </a:r>
            <a:r>
              <a:rPr lang="zh-TW" altLang="en-US" sz="2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，如計畫案獲審核通過，</a:t>
            </a:r>
            <a:r>
              <a:rPr lang="zh-TW" altLang="en-US" sz="2000" b="1" u="heavy" dirty="0">
                <a:uFill>
                  <a:solidFill>
                    <a:srgbClr val="FF0000"/>
                  </a:solidFill>
                </a:uFill>
                <a:latin typeface="標楷體" panose="03000509000000000000" pitchFamily="65" charset="-120"/>
                <a:ea typeface="標楷體" panose="03000509000000000000" pitchFamily="65" charset="-120"/>
              </a:rPr>
              <a:t>有關其經常費部分</a:t>
            </a:r>
            <a:r>
              <a:rPr lang="zh-TW" altLang="en-US" sz="2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，將</a:t>
            </a:r>
            <a:r>
              <a:rPr lang="zh-TW" altLang="en-US" sz="2000" b="1" u="heavy" dirty="0">
                <a:uFill>
                  <a:solidFill>
                    <a:srgbClr val="FF0000"/>
                  </a:solidFill>
                </a:uFill>
                <a:latin typeface="標楷體" panose="03000509000000000000" pitchFamily="65" charset="-120"/>
                <a:ea typeface="標楷體" panose="03000509000000000000" pitchFamily="65" charset="-120"/>
              </a:rPr>
              <a:t>由總務處另案專簽送審。</a:t>
            </a:r>
          </a:p>
        </p:txBody>
      </p:sp>
    </p:spTree>
    <p:extLst>
      <p:ext uri="{BB962C8B-B14F-4D97-AF65-F5344CB8AC3E}">
        <p14:creationId xmlns:p14="http://schemas.microsoft.com/office/powerpoint/2010/main" val="34761269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55689" y="629122"/>
            <a:ext cx="5655733" cy="668137"/>
          </a:xfrm>
        </p:spPr>
        <p:txBody>
          <a:bodyPr>
            <a:normAutofit fontScale="90000"/>
          </a:bodyPr>
          <a:lstStyle/>
          <a:p>
            <a:r>
              <a:rPr lang="zh-TW" altLang="en-US" sz="5000" dirty="0">
                <a:latin typeface="標楷體" panose="03000509000000000000" pitchFamily="65" charset="-120"/>
                <a:ea typeface="標楷體" panose="03000509000000000000" pitchFamily="65" charset="-120"/>
              </a:rPr>
              <a:t>「資本預算」科目</a:t>
            </a:r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5572625"/>
              </p:ext>
            </p:extLst>
          </p:nvPr>
        </p:nvGraphicFramePr>
        <p:xfrm>
          <a:off x="635502" y="1372563"/>
          <a:ext cx="7896108" cy="4037554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15506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952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502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42298">
                <a:tc>
                  <a:txBody>
                    <a:bodyPr/>
                    <a:lstStyle/>
                    <a:p>
                      <a:pPr algn="ctr">
                        <a:lnSpc>
                          <a:spcPts val="4000"/>
                        </a:lnSpc>
                      </a:pPr>
                      <a:r>
                        <a:rPr lang="zh-TW" altLang="en-US" sz="2600" b="1" dirty="0">
                          <a:solidFill>
                            <a:schemeClr val="bg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項目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000"/>
                        </a:lnSpc>
                      </a:pPr>
                      <a:r>
                        <a:rPr lang="zh-TW" altLang="en-US" sz="2600" b="1" dirty="0">
                          <a:solidFill>
                            <a:schemeClr val="bg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經費科目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000"/>
                        </a:lnSpc>
                      </a:pPr>
                      <a:r>
                        <a:rPr lang="zh-TW" altLang="en-US" sz="2600" b="1" dirty="0">
                          <a:solidFill>
                            <a:schemeClr val="bg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說明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1784">
                <a:tc rowSpan="3">
                  <a:txBody>
                    <a:bodyPr/>
                    <a:lstStyle/>
                    <a:p>
                      <a:pPr algn="ctr"/>
                      <a:r>
                        <a:rPr lang="zh-TW" altLang="en-US" sz="2000" b="1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機具設備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1800" b="1" u="none" dirty="0">
                          <a:solidFill>
                            <a:srgbClr val="FF000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機械設備</a:t>
                      </a:r>
                      <a:endParaRPr lang="en-US" altLang="zh-TW" sz="1800" b="1" u="none" dirty="0">
                        <a:solidFill>
                          <a:srgbClr val="FF0000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8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1600" b="1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例如電腦、投影機、印表機、伺服器</a:t>
                      </a:r>
                      <a:r>
                        <a:rPr lang="en-US" altLang="zh-TW" sz="1600" b="1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…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9853">
                <a:tc vMerge="1">
                  <a:txBody>
                    <a:bodyPr/>
                    <a:lstStyle/>
                    <a:p>
                      <a:endParaRPr lang="zh-TW" alt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1800" b="1" u="none" dirty="0">
                          <a:solidFill>
                            <a:srgbClr val="FF000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什項設備</a:t>
                      </a:r>
                      <a:endParaRPr lang="en-US" altLang="zh-TW" sz="1800" b="1" u="none" dirty="0">
                        <a:solidFill>
                          <a:srgbClr val="FF0000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8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1600" b="1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例如冷氣、會議桌、公文櫃、碎紙機、影印機</a:t>
                      </a:r>
                      <a:r>
                        <a:rPr lang="en-US" altLang="zh-TW" sz="1600" b="1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…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3704">
                <a:tc vMerge="1">
                  <a:txBody>
                    <a:bodyPr/>
                    <a:lstStyle/>
                    <a:p>
                      <a:endParaRPr lang="zh-TW" alt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1800" b="1" u="none" dirty="0">
                          <a:solidFill>
                            <a:srgbClr val="FF000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交通及運輸設備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8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1600" b="1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例如監視設備、電子講桌、擴音機</a:t>
                      </a:r>
                      <a:r>
                        <a:rPr lang="en-US" altLang="zh-TW" sz="1600" b="1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…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6221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b="1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電腦軟體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u="none" dirty="0">
                          <a:solidFill>
                            <a:srgbClr val="FF000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電腦軟體</a:t>
                      </a:r>
                      <a:endParaRPr lang="en-US" altLang="zh-TW" sz="1800" b="1" u="none" dirty="0">
                        <a:solidFill>
                          <a:srgbClr val="FF0000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600" b="1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各式買斷之</a:t>
                      </a:r>
                      <a:r>
                        <a:rPr lang="zh-TW" altLang="en-US" sz="1600" b="1" u="none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電腦軟體</a:t>
                      </a:r>
                      <a:r>
                        <a:rPr lang="en-US" altLang="zh-TW" sz="1600" b="1" u="none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(</a:t>
                      </a:r>
                      <a:r>
                        <a:rPr lang="zh-TW" altLang="en-US" sz="1600" b="1" u="none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不包含租賃</a:t>
                      </a:r>
                      <a:r>
                        <a:rPr lang="en-US" altLang="zh-TW" sz="1600" b="1" u="none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)</a:t>
                      </a:r>
                      <a:r>
                        <a:rPr lang="zh-TW" altLang="en-US" sz="1600" b="1" u="none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91178">
                <a:tc rowSpan="2">
                  <a:txBody>
                    <a:bodyPr/>
                    <a:lstStyle/>
                    <a:p>
                      <a:pPr algn="ctr"/>
                      <a:r>
                        <a:rPr lang="zh-TW" altLang="en-US" sz="2000" b="1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建物</a:t>
                      </a:r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(</a:t>
                      </a:r>
                      <a:r>
                        <a:rPr lang="zh-TW" altLang="en-US" sz="2000" b="1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空間</a:t>
                      </a:r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)</a:t>
                      </a:r>
                    </a:p>
                    <a:p>
                      <a:pPr algn="ctr"/>
                      <a:r>
                        <a:rPr lang="zh-TW" altLang="en-US" sz="2000" b="1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整修工程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u="none" dirty="0">
                          <a:solidFill>
                            <a:srgbClr val="FF000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遞延費用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100"/>
                        </a:lnSpc>
                      </a:pPr>
                      <a:r>
                        <a:rPr lang="zh-TW" altLang="en-US" sz="1600" b="1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針對民國</a:t>
                      </a:r>
                      <a:r>
                        <a:rPr lang="en-US" altLang="zh-TW" sz="1600" b="1" u="heavy" baseline="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Fill>
                            <a:solidFill>
                              <a:srgbClr val="FF0000"/>
                            </a:solidFill>
                          </a:u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88</a:t>
                      </a:r>
                      <a:r>
                        <a:rPr lang="zh-TW" altLang="en-US" sz="1600" b="1" u="heavy" baseline="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Fill>
                            <a:solidFill>
                              <a:srgbClr val="FF0000"/>
                            </a:solidFill>
                          </a:u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年</a:t>
                      </a:r>
                      <a:r>
                        <a:rPr lang="en-US" altLang="zh-TW" sz="1600" b="1" u="heavy" baseline="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Fill>
                            <a:solidFill>
                              <a:srgbClr val="FF0000"/>
                            </a:solidFill>
                          </a:u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6</a:t>
                      </a:r>
                      <a:r>
                        <a:rPr lang="zh-TW" altLang="en-US" sz="1600" b="1" u="heavy" baseline="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Fill>
                            <a:solidFill>
                              <a:srgbClr val="FF0000"/>
                            </a:solidFill>
                          </a:u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月</a:t>
                      </a:r>
                      <a:r>
                        <a:rPr lang="en-US" altLang="zh-TW" sz="1600" b="1" u="heavy" baseline="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Fill>
                            <a:solidFill>
                              <a:srgbClr val="FF0000"/>
                            </a:solidFill>
                          </a:u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30</a:t>
                      </a:r>
                      <a:r>
                        <a:rPr lang="zh-TW" altLang="en-US" sz="1600" b="1" u="heavy" baseline="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Fill>
                            <a:solidFill>
                              <a:srgbClr val="FF0000"/>
                            </a:solidFill>
                          </a:u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前</a:t>
                      </a:r>
                      <a:r>
                        <a:rPr lang="zh-TW" altLang="en-US" sz="1600" b="1" u="heavy" baseline="0" dirty="0">
                          <a:solidFill>
                            <a:schemeClr val="tx1"/>
                          </a:solidFill>
                          <a:uFill>
                            <a:solidFill>
                              <a:srgbClr val="FF0000"/>
                            </a:solidFill>
                          </a:u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建築房舍之裝修工程</a:t>
                      </a:r>
                      <a:r>
                        <a:rPr lang="zh-TW" altLang="en-US" sz="1600" b="1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，可延長耐用年限及增加服務潛能，且裝修工程預算在</a:t>
                      </a:r>
                      <a:r>
                        <a:rPr lang="en-US" altLang="zh-TW" sz="1600" b="1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r>
                        <a:rPr lang="zh-TW" altLang="en-US" sz="1600" b="1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萬元以上者。例：資訊館、中正大樓</a:t>
                      </a:r>
                      <a:r>
                        <a:rPr lang="en-US" altLang="zh-TW" sz="1600" b="1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…</a:t>
                      </a:r>
                      <a:endParaRPr lang="zh-TW" altLang="en-US" sz="1600" b="1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71338">
                <a:tc vMerge="1">
                  <a:txBody>
                    <a:bodyPr/>
                    <a:lstStyle/>
                    <a:p>
                      <a:pPr algn="ctr"/>
                      <a:endParaRPr lang="zh-TW" altLang="en-US" sz="20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u="none" dirty="0">
                          <a:solidFill>
                            <a:srgbClr val="FF000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房屋及建築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ts val="2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b="1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針對民國</a:t>
                      </a:r>
                      <a:r>
                        <a:rPr lang="en-US" altLang="zh-TW" sz="1600" b="1" u="heavy" baseline="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Fill>
                            <a:solidFill>
                              <a:srgbClr val="FF0000"/>
                            </a:solidFill>
                          </a:u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88</a:t>
                      </a:r>
                      <a:r>
                        <a:rPr lang="zh-TW" altLang="en-US" sz="1600" b="1" u="heavy" baseline="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Fill>
                            <a:solidFill>
                              <a:srgbClr val="FF0000"/>
                            </a:solidFill>
                          </a:u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年</a:t>
                      </a:r>
                      <a:r>
                        <a:rPr lang="en-US" altLang="zh-TW" sz="1600" b="1" u="heavy" baseline="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Fill>
                            <a:solidFill>
                              <a:srgbClr val="FF0000"/>
                            </a:solidFill>
                          </a:u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7</a:t>
                      </a:r>
                      <a:r>
                        <a:rPr lang="zh-TW" altLang="en-US" sz="1600" b="1" u="heavy" baseline="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Fill>
                            <a:solidFill>
                              <a:srgbClr val="FF0000"/>
                            </a:solidFill>
                          </a:u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月</a:t>
                      </a:r>
                      <a:r>
                        <a:rPr lang="en-US" altLang="zh-TW" sz="1600" b="1" u="heavy" baseline="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Fill>
                            <a:solidFill>
                              <a:srgbClr val="FF0000"/>
                            </a:solidFill>
                          </a:u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r>
                        <a:rPr lang="zh-TW" altLang="en-US" sz="1600" b="1" u="heavy" baseline="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Fill>
                            <a:solidFill>
                              <a:srgbClr val="FF0000"/>
                            </a:solidFill>
                          </a:u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後</a:t>
                      </a:r>
                      <a:r>
                        <a:rPr lang="zh-TW" altLang="en-US" sz="1600" b="1" u="heavy" baseline="0" dirty="0">
                          <a:solidFill>
                            <a:schemeClr val="tx1"/>
                          </a:solidFill>
                          <a:uFill>
                            <a:solidFill>
                              <a:srgbClr val="FF0000"/>
                            </a:solidFill>
                          </a:u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建築房舍之裝修工程</a:t>
                      </a:r>
                      <a:r>
                        <a:rPr lang="zh-TW" altLang="en-US" sz="1600" b="1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，可延長耐用年限及增加服務潛能，且裝修工程預算在</a:t>
                      </a:r>
                      <a:r>
                        <a:rPr lang="en-US" altLang="zh-TW" sz="1600" b="1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r>
                        <a:rPr lang="zh-TW" altLang="en-US" sz="1600" b="1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萬元以上者。例：中商大樓、中技大樓</a:t>
                      </a:r>
                      <a:r>
                        <a:rPr lang="en-US" altLang="zh-TW" sz="1600" b="1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…</a:t>
                      </a:r>
                      <a:endParaRPr lang="zh-TW" altLang="en-US" sz="1600" b="1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3" name="文字方塊 2"/>
          <p:cNvSpPr txBox="1"/>
          <p:nvPr/>
        </p:nvSpPr>
        <p:spPr>
          <a:xfrm>
            <a:off x="635502" y="5485421"/>
            <a:ext cx="78961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※</a:t>
            </a:r>
            <a:r>
              <a:rPr lang="zh-TW" altLang="en-US" b="1" u="heavy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標楷體" panose="03000509000000000000" pitchFamily="65" charset="-120"/>
                <a:ea typeface="標楷體" panose="03000509000000000000" pitchFamily="65" charset="-120"/>
              </a:rPr>
              <a:t>科目登錄務必要正確</a:t>
            </a:r>
            <a:r>
              <a:rPr lang="zh-TW" altLang="en-US" b="1" u="heavy" dirty="0">
                <a:uFill>
                  <a:solidFill>
                    <a:srgbClr val="FF0000"/>
                  </a:solidFill>
                </a:uFill>
                <a:latin typeface="標楷體" panose="03000509000000000000" pitchFamily="65" charset="-120"/>
                <a:ea typeface="標楷體" panose="03000509000000000000" pitchFamily="65" charset="-120"/>
              </a:rPr>
              <a:t>；分類如有疑義，可洽詢總務處資產經營管理組。</a:t>
            </a:r>
          </a:p>
          <a:p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※</a:t>
            </a: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「常見設備經費科目分類表」可至總務處網頁下載參閱。</a:t>
            </a:r>
          </a:p>
        </p:txBody>
      </p:sp>
    </p:spTree>
    <p:extLst>
      <p:ext uri="{BB962C8B-B14F-4D97-AF65-F5344CB8AC3E}">
        <p14:creationId xmlns:p14="http://schemas.microsoft.com/office/powerpoint/2010/main" val="2017397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71025" y="651311"/>
            <a:ext cx="5655733" cy="668137"/>
          </a:xfrm>
        </p:spPr>
        <p:txBody>
          <a:bodyPr>
            <a:normAutofit fontScale="90000"/>
          </a:bodyPr>
          <a:lstStyle/>
          <a:p>
            <a:r>
              <a:rPr lang="zh-TW" altLang="en-US" sz="5000" dirty="0">
                <a:latin typeface="標楷體" panose="03000509000000000000" pitchFamily="65" charset="-120"/>
                <a:ea typeface="標楷體" panose="03000509000000000000" pitchFamily="65" charset="-120"/>
              </a:rPr>
              <a:t>編列經費來源</a:t>
            </a:r>
          </a:p>
        </p:txBody>
      </p:sp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2060493"/>
              </p:ext>
            </p:extLst>
          </p:nvPr>
        </p:nvGraphicFramePr>
        <p:xfrm>
          <a:off x="656214" y="1345379"/>
          <a:ext cx="7885357" cy="41302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93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716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343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49317">
                <a:tc>
                  <a:txBody>
                    <a:bodyPr/>
                    <a:lstStyle/>
                    <a:p>
                      <a:pPr marL="0" indent="0" algn="ctr">
                        <a:buClr>
                          <a:srgbClr val="FF0000"/>
                        </a:buClr>
                        <a:buNone/>
                      </a:pPr>
                      <a:r>
                        <a:rPr lang="zh-TW" altLang="en-US" sz="2400" b="1" dirty="0">
                          <a:solidFill>
                            <a:schemeClr val="bg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單位</a:t>
                      </a:r>
                      <a:endParaRPr lang="en-US" altLang="zh-TW" sz="2400" b="1" dirty="0">
                        <a:solidFill>
                          <a:schemeClr val="bg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Clr>
                          <a:srgbClr val="FF0000"/>
                        </a:buClr>
                        <a:buNone/>
                      </a:pPr>
                      <a:r>
                        <a:rPr lang="zh-TW" altLang="en-US" sz="2400" b="1" dirty="0">
                          <a:solidFill>
                            <a:schemeClr val="bg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分配款項</a:t>
                      </a:r>
                      <a:endParaRPr lang="en-US" altLang="zh-TW" sz="2400" b="1" dirty="0">
                        <a:solidFill>
                          <a:schemeClr val="bg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1" dirty="0">
                          <a:solidFill>
                            <a:schemeClr val="bg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分配說明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9089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700" b="1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各</a:t>
                      </a:r>
                      <a:r>
                        <a:rPr lang="zh-TW" altLang="zh-TW" sz="1700" b="1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行政單位</a:t>
                      </a:r>
                      <a:endParaRPr lang="en-US" altLang="zh-TW" sz="1700" b="1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algn="ctr"/>
                      <a:r>
                        <a:rPr lang="zh-TW" altLang="en-US" sz="1700" b="1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各</a:t>
                      </a:r>
                      <a:r>
                        <a:rPr lang="zh-TW" altLang="zh-TW" sz="1700" b="1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附設學制</a:t>
                      </a:r>
                      <a:endParaRPr lang="zh-TW" altLang="en-US" sz="1700" b="1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zh-TW" sz="1800" b="1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行政分配款</a:t>
                      </a:r>
                      <a:endParaRPr lang="zh-TW" altLang="en-US" sz="1800" b="1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800"/>
                        </a:lnSpc>
                      </a:pPr>
                      <a:r>
                        <a:rPr lang="zh-TW" altLang="zh-TW" sz="1600" b="1" u="none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用於維持行政作業，可依</a:t>
                      </a:r>
                      <a:r>
                        <a:rPr lang="zh-TW" altLang="en-US" sz="1600" b="1" u="none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單位</a:t>
                      </a:r>
                      <a:r>
                        <a:rPr lang="zh-TW" altLang="zh-TW" sz="1600" b="1" u="none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所需</a:t>
                      </a:r>
                      <a:r>
                        <a:rPr lang="zh-TW" altLang="en-US" sz="1600" b="1" u="none" baseline="0" dirty="0">
                          <a:solidFill>
                            <a:schemeClr val="tx1"/>
                          </a:solidFill>
                          <a:uFill>
                            <a:solidFill>
                              <a:srgbClr val="FF0000"/>
                            </a:solidFill>
                          </a:u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於分配額度內自行</a:t>
                      </a:r>
                      <a:r>
                        <a:rPr lang="zh-TW" altLang="zh-TW" sz="1600" b="1" u="none" baseline="0" dirty="0">
                          <a:solidFill>
                            <a:schemeClr val="tx1"/>
                          </a:solidFill>
                          <a:uFill>
                            <a:solidFill>
                              <a:srgbClr val="FF0000"/>
                            </a:solidFill>
                          </a:u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規劃更新設備</a:t>
                      </a:r>
                      <a:r>
                        <a:rPr lang="zh-TW" altLang="en-US" sz="1600" b="1" u="none" baseline="0" dirty="0">
                          <a:solidFill>
                            <a:schemeClr val="tx1"/>
                          </a:solidFill>
                          <a:uFill>
                            <a:solidFill>
                              <a:srgbClr val="FF0000"/>
                            </a:solidFill>
                          </a:u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63839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700" b="1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各系科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zh-TW" sz="1800" b="1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系科分配款</a:t>
                      </a:r>
                      <a:endParaRPr lang="zh-TW" altLang="en-US" sz="1800" b="1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2" indent="-514350" algn="l" defTabSz="914400" rtl="0" eaLnBrk="1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None/>
                      </a:pPr>
                      <a:r>
                        <a:rPr lang="zh-TW" altLang="zh-TW" sz="1600" b="1" u="none" kern="1200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用於維持教學研究，例如系辦公室、教授研究室、</a:t>
                      </a:r>
                      <a:r>
                        <a:rPr lang="zh-TW" altLang="en-US" sz="1600" b="1" u="none" kern="1200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專業</a:t>
                      </a:r>
                      <a:r>
                        <a:rPr lang="zh-TW" altLang="zh-TW" sz="1600" b="1" u="none" kern="1200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教室之設備，可依</a:t>
                      </a:r>
                      <a:r>
                        <a:rPr lang="zh-TW" altLang="en-US" sz="1600" b="1" u="none" kern="1200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單位</a:t>
                      </a:r>
                      <a:r>
                        <a:rPr lang="zh-TW" altLang="zh-TW" sz="1600" b="1" u="none" kern="1200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所需</a:t>
                      </a:r>
                      <a:r>
                        <a:rPr lang="zh-TW" altLang="en-US" sz="1600" b="1" u="none" kern="1200" baseline="0" dirty="0">
                          <a:solidFill>
                            <a:schemeClr val="tx1"/>
                          </a:solidFill>
                          <a:uFill>
                            <a:solidFill>
                              <a:srgbClr val="FF0000"/>
                            </a:solidFill>
                          </a:u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於</a:t>
                      </a:r>
                      <a:r>
                        <a:rPr lang="zh-TW" altLang="en-US" sz="1600" b="1" u="none" baseline="0" dirty="0">
                          <a:solidFill>
                            <a:schemeClr val="tx1"/>
                          </a:solidFill>
                          <a:uFill>
                            <a:solidFill>
                              <a:srgbClr val="FF0000"/>
                            </a:solidFill>
                          </a:u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分配額度內自行</a:t>
                      </a:r>
                      <a:r>
                        <a:rPr lang="zh-TW" altLang="zh-TW" sz="1600" b="1" u="none" baseline="0" dirty="0">
                          <a:solidFill>
                            <a:schemeClr val="tx1"/>
                          </a:solidFill>
                          <a:uFill>
                            <a:solidFill>
                              <a:srgbClr val="FF0000"/>
                            </a:solidFill>
                          </a:u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規劃</a:t>
                      </a:r>
                      <a:r>
                        <a:rPr lang="zh-TW" altLang="zh-TW" sz="1600" b="1" u="none" kern="1200" baseline="0" dirty="0">
                          <a:solidFill>
                            <a:schemeClr val="tx1"/>
                          </a:solidFill>
                          <a:uFill>
                            <a:solidFill>
                              <a:srgbClr val="FF0000"/>
                            </a:solidFill>
                          </a:u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更新</a:t>
                      </a:r>
                      <a:r>
                        <a:rPr lang="zh-TW" altLang="en-US" sz="1600" b="1" u="none" kern="1200" baseline="0" dirty="0">
                          <a:solidFill>
                            <a:schemeClr val="tx1"/>
                          </a:solidFill>
                          <a:uFill>
                            <a:solidFill>
                              <a:srgbClr val="FF0000"/>
                            </a:solidFill>
                          </a:u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設備。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918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700" b="1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各學院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zh-TW" sz="1800" b="1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學院分配款</a:t>
                      </a:r>
                      <a:endParaRPr lang="zh-TW" altLang="en-US" sz="1800" b="1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800"/>
                        </a:lnSpc>
                      </a:pPr>
                      <a:r>
                        <a:rPr lang="zh-TW" altLang="zh-TW" sz="1600" b="1" u="none" kern="1200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可依所需</a:t>
                      </a:r>
                      <a:r>
                        <a:rPr lang="zh-TW" altLang="en-US" sz="1600" b="1" u="none" kern="1200" baseline="0" dirty="0">
                          <a:solidFill>
                            <a:schemeClr val="tx1"/>
                          </a:solidFill>
                          <a:uFill>
                            <a:solidFill>
                              <a:srgbClr val="FF0000"/>
                            </a:solidFill>
                          </a:u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於</a:t>
                      </a:r>
                      <a:r>
                        <a:rPr lang="zh-TW" altLang="en-US" sz="1600" b="1" u="none" baseline="0" dirty="0">
                          <a:solidFill>
                            <a:schemeClr val="tx1"/>
                          </a:solidFill>
                          <a:uFill>
                            <a:solidFill>
                              <a:srgbClr val="FF0000"/>
                            </a:solidFill>
                          </a:u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分配額度內自行</a:t>
                      </a:r>
                      <a:r>
                        <a:rPr lang="zh-TW" altLang="zh-TW" sz="1600" b="1" u="none" baseline="0" dirty="0">
                          <a:solidFill>
                            <a:schemeClr val="tx1"/>
                          </a:solidFill>
                          <a:uFill>
                            <a:solidFill>
                              <a:srgbClr val="FF0000"/>
                            </a:solidFill>
                          </a:u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規劃</a:t>
                      </a:r>
                      <a:r>
                        <a:rPr lang="zh-TW" altLang="zh-TW" sz="1600" b="1" u="none" kern="1200" baseline="0" dirty="0">
                          <a:solidFill>
                            <a:schemeClr val="tx1"/>
                          </a:solidFill>
                          <a:uFill>
                            <a:solidFill>
                              <a:srgbClr val="FF0000"/>
                            </a:solidFill>
                          </a:u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學院層級所需設備，或將額度分配予各系規劃</a:t>
                      </a:r>
                      <a:r>
                        <a:rPr lang="zh-TW" altLang="en-US" sz="1600" b="1" u="none" kern="1200" baseline="0" dirty="0">
                          <a:solidFill>
                            <a:schemeClr val="tx1"/>
                          </a:solidFill>
                          <a:uFill>
                            <a:solidFill>
                              <a:srgbClr val="FF0000"/>
                            </a:solidFill>
                          </a:u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63839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1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50</a:t>
                      </a:r>
                      <a:r>
                        <a:rPr lang="zh-TW" altLang="en-US" sz="1600" b="1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部規模以上電腦教室權管單位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800" b="1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電腦教室更新款</a:t>
                      </a:r>
                      <a:endParaRPr lang="en-US" altLang="zh-TW" sz="1800" b="1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800"/>
                        </a:lnSpc>
                      </a:pPr>
                      <a:r>
                        <a:rPr lang="zh-TW" altLang="en-US" sz="1600" b="1" kern="1200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依每年滾動修正提報更新期程，</a:t>
                      </a:r>
                      <a:r>
                        <a:rPr lang="zh-TW" altLang="en-US" sz="1600" b="1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經送校務基金管理委員會審查核備後，</a:t>
                      </a:r>
                      <a:r>
                        <a:rPr lang="zh-TW" altLang="en-US" sz="1600" b="1" u="heavy" baseline="0" dirty="0">
                          <a:solidFill>
                            <a:schemeClr val="tx1"/>
                          </a:solidFill>
                          <a:uFill>
                            <a:solidFill>
                              <a:srgbClr val="FF0000"/>
                            </a:solidFill>
                          </a:u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分配各權管單位據以編列年度預算。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6309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700" b="1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圖書館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800" b="1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圖書館圖書款</a:t>
                      </a:r>
                      <a:endParaRPr lang="en-US" altLang="zh-TW" sz="1800" b="1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900"/>
                        </a:lnSpc>
                      </a:pPr>
                      <a:r>
                        <a:rPr lang="zh-TW" altLang="en-US" sz="1600" b="1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圖書館用以維持及建置豐富校園文書典藏。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64143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700" b="1" kern="1200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有需求之單位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u="heavy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uFill>
                            <a:solidFill>
                              <a:srgbClr val="FF0000"/>
                            </a:solidFill>
                          </a:u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計畫型經費</a:t>
                      </a:r>
                      <a:endParaRPr lang="en-US" altLang="zh-TW" sz="1800" b="1" u="heavy" baseline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uFill>
                          <a:solidFill>
                            <a:srgbClr val="FF0000"/>
                          </a:solidFill>
                        </a:u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900"/>
                        </a:lnSpc>
                      </a:pPr>
                      <a:r>
                        <a:rPr lang="zh-TW" altLang="en-US" sz="1600" b="1" u="heavy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uFill>
                            <a:solidFill>
                              <a:srgbClr val="FF0000"/>
                            </a:solidFill>
                          </a:u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除上列分配款項外，有需求之單位就所欲興辦事項，另外研擬計畫書提出申請。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7" name="文字方塊 6"/>
          <p:cNvSpPr txBox="1"/>
          <p:nvPr/>
        </p:nvSpPr>
        <p:spPr>
          <a:xfrm>
            <a:off x="645463" y="5501579"/>
            <a:ext cx="78961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※</a:t>
            </a:r>
            <a:r>
              <a:rPr lang="zh-TW" altLang="en-US" b="1" u="heavy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標楷體" panose="03000509000000000000" pitchFamily="65" charset="-120"/>
                <a:ea typeface="標楷體" panose="03000509000000000000" pitchFamily="65" charset="-120"/>
              </a:rPr>
              <a:t>各單位各項分配款額度，請詳閱「</a:t>
            </a:r>
            <a:r>
              <a:rPr lang="en-US" altLang="zh-TW" b="1" u="heavy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標楷體" panose="03000509000000000000" pitchFamily="65" charset="-120"/>
                <a:ea typeface="標楷體" panose="03000509000000000000" pitchFamily="65" charset="-120"/>
              </a:rPr>
              <a:t>115</a:t>
            </a:r>
            <a:r>
              <a:rPr lang="zh-TW" altLang="en-US" b="1" u="heavy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標楷體" panose="03000509000000000000" pitchFamily="65" charset="-120"/>
                <a:ea typeface="標楷體" panose="03000509000000000000" pitchFamily="65" charset="-120"/>
              </a:rPr>
              <a:t>年度資本預算分配款額度一覽表</a:t>
            </a:r>
            <a:r>
              <a:rPr lang="en-US" altLang="zh-TW" b="1" u="heavy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b="1" u="heavy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標楷體" panose="03000509000000000000" pitchFamily="65" charset="-120"/>
                <a:ea typeface="標楷體" panose="03000509000000000000" pitchFamily="65" charset="-120"/>
              </a:rPr>
              <a:t>草案</a:t>
            </a:r>
            <a:r>
              <a:rPr lang="en-US" altLang="zh-TW" b="1" u="heavy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b="1" u="heavy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標楷體" panose="03000509000000000000" pitchFamily="65" charset="-120"/>
                <a:ea typeface="標楷體" panose="03000509000000000000" pitchFamily="65" charset="-120"/>
              </a:rPr>
              <a:t>」</a:t>
            </a: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</a:p>
          <a:p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※</a:t>
            </a:r>
            <a:r>
              <a:rPr lang="zh-TW" altLang="en-US" b="1" u="heavy" dirty="0">
                <a:uFill>
                  <a:solidFill>
                    <a:srgbClr val="FF0000"/>
                  </a:solidFill>
                </a:uFill>
                <a:latin typeface="標楷體" panose="03000509000000000000" pitchFamily="65" charset="-120"/>
                <a:ea typeface="標楷體" panose="03000509000000000000" pitchFamily="65" charset="-120"/>
              </a:rPr>
              <a:t>各項分配款額度為暫定，以校務基金管理委員會以及教育部審定內容為準</a:t>
            </a: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2699793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71025" y="651311"/>
            <a:ext cx="5655733" cy="668137"/>
          </a:xfrm>
        </p:spPr>
        <p:txBody>
          <a:bodyPr>
            <a:normAutofit fontScale="90000"/>
          </a:bodyPr>
          <a:lstStyle/>
          <a:p>
            <a:r>
              <a:rPr lang="zh-TW" altLang="en-US" sz="5000" dirty="0">
                <a:latin typeface="標楷體" panose="03000509000000000000" pitchFamily="65" charset="-120"/>
                <a:ea typeface="標楷體" panose="03000509000000000000" pitchFamily="65" charset="-120"/>
              </a:rPr>
              <a:t>「計畫型經費」</a:t>
            </a:r>
          </a:p>
        </p:txBody>
      </p:sp>
      <p:sp>
        <p:nvSpPr>
          <p:cNvPr id="3" name="文字方塊 2"/>
          <p:cNvSpPr txBox="1"/>
          <p:nvPr/>
        </p:nvSpPr>
        <p:spPr>
          <a:xfrm>
            <a:off x="656211" y="1347978"/>
            <a:ext cx="7810051" cy="416088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457200" indent="-457200" algn="just">
              <a:lnSpc>
                <a:spcPts val="3200"/>
              </a:lnSpc>
              <a:buFont typeface="+mj-lt"/>
              <a:buAutoNum type="arabicPeriod"/>
            </a:pPr>
            <a:r>
              <a:rPr lang="zh-TW" altLang="en-US" sz="22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必須於</a:t>
            </a:r>
            <a:r>
              <a:rPr lang="zh-TW" altLang="en-US" sz="2200" b="1" u="heavy" dirty="0">
                <a:uFill>
                  <a:solidFill>
                    <a:srgbClr val="FF0000"/>
                  </a:solidFill>
                </a:uFill>
                <a:latin typeface="標楷體" panose="03000509000000000000" pitchFamily="65" charset="-120"/>
                <a:ea typeface="標楷體" panose="03000509000000000000" pitchFamily="65" charset="-120"/>
              </a:rPr>
              <a:t>常態性經費分配款額度內不敷需求時</a:t>
            </a:r>
            <a:r>
              <a:rPr lang="zh-TW" altLang="en-US" sz="22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，為配合教學</a:t>
            </a:r>
            <a:r>
              <a:rPr lang="zh-TW" altLang="en-US" sz="22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或重要校務發展等，</a:t>
            </a:r>
            <a:r>
              <a:rPr lang="zh-TW" altLang="en-US" sz="2200" b="1" u="heavy" dirty="0">
                <a:solidFill>
                  <a:schemeClr val="tx1"/>
                </a:solidFill>
                <a:uFill>
                  <a:solidFill>
                    <a:srgbClr val="FF0000"/>
                  </a:solidFill>
                </a:uFill>
                <a:latin typeface="標楷體" panose="03000509000000000000" pitchFamily="65" charset="-120"/>
                <a:ea typeface="標楷體" panose="03000509000000000000" pitchFamily="65" charset="-120"/>
              </a:rPr>
              <a:t>方可提出申請</a:t>
            </a:r>
            <a:r>
              <a:rPr lang="zh-TW" altLang="en-US" sz="22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sz="2200" b="1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457200" indent="-457200" algn="just">
              <a:lnSpc>
                <a:spcPts val="3200"/>
              </a:lnSpc>
              <a:buFont typeface="+mj-ea"/>
              <a:buAutoNum type="arabicPeriod"/>
            </a:pPr>
            <a:r>
              <a:rPr lang="zh-TW" altLang="en-US" sz="22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申請時</a:t>
            </a:r>
            <a:r>
              <a:rPr lang="zh-TW" altLang="en-US" sz="2200" b="1" u="heavy" dirty="0">
                <a:solidFill>
                  <a:schemeClr val="tx1"/>
                </a:solidFill>
                <a:uFill>
                  <a:solidFill>
                    <a:srgbClr val="FF0000"/>
                  </a:solidFill>
                </a:uFill>
                <a:latin typeface="標楷體" panose="03000509000000000000" pitchFamily="65" charset="-120"/>
                <a:ea typeface="標楷體" panose="03000509000000000000" pitchFamily="65" charset="-120"/>
              </a:rPr>
              <a:t>必須檢附</a:t>
            </a:r>
            <a:r>
              <a:rPr lang="zh-TW" altLang="en-US" sz="22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詳細之</a:t>
            </a:r>
            <a:r>
              <a:rPr lang="zh-TW" altLang="en-US" sz="2200" b="1" u="heavy" dirty="0">
                <a:solidFill>
                  <a:schemeClr val="tx1"/>
                </a:solidFill>
                <a:uFill>
                  <a:solidFill>
                    <a:srgbClr val="FF0000"/>
                  </a:solidFill>
                </a:uFill>
                <a:latin typeface="標楷體" panose="03000509000000000000" pitchFamily="65" charset="-120"/>
                <a:ea typeface="標楷體" panose="03000509000000000000" pitchFamily="65" charset="-120"/>
              </a:rPr>
              <a:t>「計畫申請表」、估價單、預算圖書資料、院</a:t>
            </a:r>
            <a:r>
              <a:rPr lang="en-US" altLang="zh-TW" sz="2200" b="1" u="heavy" dirty="0">
                <a:solidFill>
                  <a:schemeClr val="tx1"/>
                </a:solidFill>
                <a:uFill>
                  <a:solidFill>
                    <a:srgbClr val="FF0000"/>
                  </a:solidFill>
                </a:u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200" b="1" u="heavy" dirty="0">
                <a:solidFill>
                  <a:schemeClr val="tx1"/>
                </a:solidFill>
                <a:uFill>
                  <a:solidFill>
                    <a:srgbClr val="FF0000"/>
                  </a:solidFill>
                </a:uFill>
                <a:latin typeface="標楷體" panose="03000509000000000000" pitchFamily="65" charset="-120"/>
                <a:ea typeface="標楷體" panose="03000509000000000000" pitchFamily="65" charset="-120"/>
              </a:rPr>
              <a:t>系</a:t>
            </a:r>
            <a:r>
              <a:rPr lang="en-US" altLang="zh-TW" sz="2200" b="1" u="heavy" dirty="0">
                <a:solidFill>
                  <a:schemeClr val="tx1"/>
                </a:solidFill>
                <a:uFill>
                  <a:solidFill>
                    <a:srgbClr val="FF0000"/>
                  </a:solidFill>
                </a:u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2200" b="1" u="heavy" dirty="0">
                <a:solidFill>
                  <a:schemeClr val="tx1"/>
                </a:solidFill>
                <a:uFill>
                  <a:solidFill>
                    <a:srgbClr val="FF0000"/>
                  </a:solidFill>
                </a:uFill>
                <a:latin typeface="標楷體" panose="03000509000000000000" pitchFamily="65" charset="-120"/>
                <a:ea typeface="標楷體" panose="03000509000000000000" pitchFamily="65" charset="-120"/>
              </a:rPr>
              <a:t>務會議紀錄</a:t>
            </a:r>
            <a:r>
              <a:rPr lang="en-US" altLang="zh-TW" sz="22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..</a:t>
            </a:r>
            <a:r>
              <a:rPr lang="zh-TW" altLang="en-US" sz="22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等。</a:t>
            </a:r>
            <a:endParaRPr lang="en-US" altLang="zh-TW" sz="2200" b="1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457200" indent="-457200" algn="just">
              <a:lnSpc>
                <a:spcPts val="3200"/>
              </a:lnSpc>
              <a:buFont typeface="+mj-ea"/>
              <a:buAutoNum type="arabicPeriod"/>
            </a:pPr>
            <a:r>
              <a:rPr lang="zh-TW" altLang="en-US" sz="2200" b="1" dirty="0">
                <a:uFill>
                  <a:solidFill>
                    <a:srgbClr val="FF0000"/>
                  </a:solidFill>
                </a:uFill>
                <a:latin typeface="標楷體" panose="03000509000000000000" pitchFamily="65" charset="-120"/>
                <a:ea typeface="標楷體" panose="03000509000000000000" pitchFamily="65" charset="-120"/>
              </a:rPr>
              <a:t>單一計畫可能包含</a:t>
            </a:r>
            <a:r>
              <a:rPr lang="zh-TW" altLang="en-US" sz="22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設備費、無形資產、遞延費及業務費等</a:t>
            </a:r>
            <a:r>
              <a:rPr lang="zh-TW" altLang="en-US" sz="2200" b="1" dirty="0">
                <a:uFill>
                  <a:solidFill>
                    <a:srgbClr val="FF0000"/>
                  </a:solidFill>
                </a:uFill>
                <a:latin typeface="標楷體" panose="03000509000000000000" pitchFamily="65" charset="-120"/>
                <a:ea typeface="標楷體" panose="03000509000000000000" pitchFamily="65" charset="-120"/>
              </a:rPr>
              <a:t>各類經費</a:t>
            </a:r>
            <a:r>
              <a:rPr lang="zh-TW" altLang="en-US" sz="22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zh-TW" altLang="en-US" sz="2200" b="1" dirty="0">
                <a:uFill>
                  <a:solidFill>
                    <a:srgbClr val="FF0000"/>
                  </a:solidFill>
                </a:uFill>
                <a:latin typeface="標楷體" panose="03000509000000000000" pitchFamily="65" charset="-120"/>
                <a:ea typeface="標楷體" panose="03000509000000000000" pitchFamily="65" charset="-120"/>
              </a:rPr>
              <a:t>要依據各科目類別，逐項列出</a:t>
            </a:r>
            <a:r>
              <a:rPr lang="zh-TW" altLang="en-US" sz="22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所需經費。</a:t>
            </a:r>
            <a:endParaRPr lang="en-US" altLang="zh-TW" sz="22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457200" indent="-457200" algn="just">
              <a:lnSpc>
                <a:spcPts val="3200"/>
              </a:lnSpc>
              <a:buFont typeface="+mj-ea"/>
              <a:buAutoNum type="arabicPeriod"/>
            </a:pPr>
            <a:r>
              <a:rPr lang="zh-TW" altLang="en-US" sz="2200" b="1" u="heavy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標楷體" panose="03000509000000000000" pitchFamily="65" charset="-120"/>
                <a:ea typeface="標楷體" panose="03000509000000000000" pitchFamily="65" charset="-120"/>
              </a:rPr>
              <a:t>單一計畫工程預算達</a:t>
            </a:r>
            <a:r>
              <a:rPr lang="en-US" altLang="zh-TW" sz="2200" b="1" u="heavy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標楷體" panose="03000509000000000000" pitchFamily="65" charset="-120"/>
                <a:ea typeface="標楷體" panose="03000509000000000000" pitchFamily="65" charset="-120"/>
              </a:rPr>
              <a:t>500</a:t>
            </a:r>
            <a:r>
              <a:rPr lang="zh-TW" altLang="en-US" sz="2200" b="1" u="heavy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標楷體" panose="03000509000000000000" pitchFamily="65" charset="-120"/>
                <a:ea typeface="標楷體" panose="03000509000000000000" pitchFamily="65" charset="-120"/>
              </a:rPr>
              <a:t>萬元以上</a:t>
            </a:r>
            <a:r>
              <a:rPr lang="zh-TW" altLang="en-US" sz="2200" b="1" u="heavy" dirty="0">
                <a:uFill>
                  <a:solidFill>
                    <a:srgbClr val="FF0000"/>
                  </a:solidFill>
                </a:uFill>
                <a:latin typeface="標楷體" panose="03000509000000000000" pitchFamily="65" charset="-120"/>
                <a:ea typeface="標楷體" panose="03000509000000000000" pitchFamily="65" charset="-120"/>
              </a:rPr>
              <a:t>，需求計畫書或概要圖說及經費預算，必須另行提送校務基金管理委員會審議</a:t>
            </a:r>
            <a:r>
              <a:rPr lang="zh-TW" altLang="en-US" sz="22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sz="22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457200" indent="-457200" algn="just">
              <a:lnSpc>
                <a:spcPts val="3200"/>
              </a:lnSpc>
              <a:buFont typeface="+mj-ea"/>
              <a:buAutoNum type="arabicPeriod"/>
            </a:pPr>
            <a:r>
              <a:rPr lang="zh-TW" altLang="en-US" sz="22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於所申請之計畫中，如含有經常門</a:t>
            </a:r>
            <a:r>
              <a:rPr lang="en-US" altLang="zh-TW" sz="22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-</a:t>
            </a:r>
            <a:r>
              <a:rPr lang="zh-TW" altLang="en-US" sz="22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業務費部分，於計畫審查通過後，將由總務處協助彙整，另案提送秘書室審查。</a:t>
            </a:r>
            <a:endParaRPr lang="en-US" altLang="zh-TW" sz="22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6" name="文字方塊 5"/>
          <p:cNvSpPr txBox="1"/>
          <p:nvPr/>
        </p:nvSpPr>
        <p:spPr>
          <a:xfrm>
            <a:off x="656211" y="5498803"/>
            <a:ext cx="78961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※</a:t>
            </a:r>
            <a:r>
              <a:rPr lang="zh-TW" altLang="en-US" sz="20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特別提醒：</a:t>
            </a:r>
            <a:r>
              <a:rPr lang="en-US" altLang="zh-TW" sz="20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115</a:t>
            </a:r>
            <a:r>
              <a:rPr lang="zh-TW" altLang="en-US" sz="20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年度資本編列包含「計畫型經費」，但是額度有限</a:t>
            </a:r>
            <a:endParaRPr lang="en-US" altLang="zh-TW" sz="2000" b="1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2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※</a:t>
            </a:r>
            <a:r>
              <a:rPr lang="zh-TW" altLang="en-US" sz="20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請注意：</a:t>
            </a:r>
            <a:r>
              <a:rPr lang="zh-TW" altLang="en-US" sz="2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申請「計畫型經費」仍要逐項於系統登錄</a:t>
            </a:r>
            <a:r>
              <a:rPr lang="zh-TW" altLang="en-US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8439138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687622" y="672728"/>
            <a:ext cx="5768751" cy="668137"/>
          </a:xfrm>
        </p:spPr>
        <p:txBody>
          <a:bodyPr>
            <a:normAutofit fontScale="90000"/>
          </a:bodyPr>
          <a:lstStyle/>
          <a:p>
            <a:r>
              <a:rPr lang="zh-TW" altLang="en-US" sz="5000" dirty="0">
                <a:latin typeface="標楷體" panose="03000509000000000000" pitchFamily="65" charset="-120"/>
                <a:ea typeface="標楷體" panose="03000509000000000000" pitchFamily="65" charset="-120"/>
              </a:rPr>
              <a:t>提編作業相關規定</a:t>
            </a:r>
            <a:r>
              <a:rPr lang="en-US" altLang="zh-TW" sz="5000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5000" dirty="0">
                <a:latin typeface="標楷體" panose="03000509000000000000" pitchFamily="65" charset="-120"/>
                <a:ea typeface="標楷體" panose="03000509000000000000" pitchFamily="65" charset="-120"/>
              </a:rPr>
              <a:t>一</a:t>
            </a:r>
            <a:r>
              <a:rPr lang="en-US" altLang="zh-TW" sz="5000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endParaRPr lang="zh-TW" altLang="en-US" sz="5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文字方塊 2"/>
          <p:cNvSpPr txBox="1"/>
          <p:nvPr/>
        </p:nvSpPr>
        <p:spPr>
          <a:xfrm>
            <a:off x="666973" y="1476291"/>
            <a:ext cx="7810051" cy="470898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spcBef>
                <a:spcPts val="400"/>
              </a:spcBef>
              <a:spcAft>
                <a:spcPts val="400"/>
              </a:spcAft>
            </a:pPr>
            <a:r>
              <a:rPr lang="zh-TW" altLang="en-US" sz="20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依據本校「資本預算編列分配執行與控管要點」摘述：</a:t>
            </a:r>
            <a:endParaRPr lang="en-US" altLang="zh-TW" sz="2000" b="1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457200" indent="-457200">
              <a:spcBef>
                <a:spcPts val="400"/>
              </a:spcBef>
              <a:spcAft>
                <a:spcPts val="400"/>
              </a:spcAft>
              <a:buFont typeface="+mj-lt"/>
              <a:buAutoNum type="arabicPeriod"/>
            </a:pPr>
            <a:r>
              <a:rPr lang="zh-TW" altLang="en-US" sz="20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各單位應於各分配款額度內，審慎調節需求，並逐項編列。</a:t>
            </a:r>
            <a:endParaRPr lang="en-US" altLang="zh-TW" sz="2000" b="1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457200" indent="-457200">
              <a:spcBef>
                <a:spcPts val="400"/>
              </a:spcBef>
              <a:spcAft>
                <a:spcPts val="400"/>
              </a:spcAft>
              <a:buFont typeface="+mj-lt"/>
              <a:buAutoNum type="arabicPeriod"/>
            </a:pPr>
            <a:r>
              <a:rPr lang="zh-TW" altLang="en-US" sz="2000" b="1" dirty="0">
                <a:solidFill>
                  <a:schemeClr val="tx1"/>
                </a:solidFill>
                <a:uFill>
                  <a:solidFill>
                    <a:srgbClr val="FF0000"/>
                  </a:solidFill>
                </a:uFill>
                <a:latin typeface="標楷體" panose="03000509000000000000" pitchFamily="65" charset="-120"/>
                <a:ea typeface="標楷體" panose="03000509000000000000" pitchFamily="65" charset="-120"/>
              </a:rPr>
              <a:t>編列應以行政、教學及研究直接相關之軟硬體設備為限</a:t>
            </a:r>
            <a:r>
              <a:rPr lang="zh-TW" altLang="en-US" sz="20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sz="2000" b="1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457200" indent="-457200">
              <a:spcBef>
                <a:spcPts val="400"/>
              </a:spcBef>
              <a:spcAft>
                <a:spcPts val="400"/>
              </a:spcAft>
              <a:buFont typeface="+mj-lt"/>
              <a:buAutoNum type="arabicPeriod"/>
            </a:pPr>
            <a:r>
              <a:rPr lang="zh-TW" altLang="en-US" sz="2000" b="1" u="heavy" dirty="0">
                <a:solidFill>
                  <a:schemeClr val="tx1"/>
                </a:solidFill>
                <a:uFill>
                  <a:solidFill>
                    <a:srgbClr val="FF0000"/>
                  </a:solidFill>
                </a:uFill>
                <a:latin typeface="標楷體" panose="03000509000000000000" pitchFamily="65" charset="-120"/>
                <a:ea typeface="標楷體" panose="03000509000000000000" pitchFamily="65" charset="-120"/>
              </a:rPr>
              <a:t>學院提出之預算或計畫，應經</a:t>
            </a:r>
            <a:r>
              <a:rPr lang="zh-TW" altLang="en-US" sz="2000" b="1" u="heavy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標楷體" panose="03000509000000000000" pitchFamily="65" charset="-120"/>
                <a:ea typeface="標楷體" panose="03000509000000000000" pitchFamily="65" charset="-120"/>
              </a:rPr>
              <a:t>各院務會議</a:t>
            </a:r>
            <a:r>
              <a:rPr lang="zh-TW" altLang="en-US" sz="2000" b="1" u="heavy" dirty="0">
                <a:solidFill>
                  <a:schemeClr val="tx1"/>
                </a:solidFill>
                <a:uFill>
                  <a:solidFill>
                    <a:srgbClr val="FF0000"/>
                  </a:solidFill>
                </a:uFill>
                <a:latin typeface="標楷體" panose="03000509000000000000" pitchFamily="65" charset="-120"/>
                <a:ea typeface="標楷體" panose="03000509000000000000" pitchFamily="65" charset="-120"/>
              </a:rPr>
              <a:t>通過；各系提出之預算或計畫，應經各系務會議通過，並經</a:t>
            </a:r>
            <a:r>
              <a:rPr lang="zh-TW" altLang="en-US" sz="2000" b="1" u="heavy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標楷體" panose="03000509000000000000" pitchFamily="65" charset="-120"/>
                <a:ea typeface="標楷體" panose="03000509000000000000" pitchFamily="65" charset="-120"/>
              </a:rPr>
              <a:t>各院院長核准</a:t>
            </a:r>
            <a:r>
              <a:rPr lang="zh-TW" altLang="en-US" sz="2000" b="1" u="heavy" dirty="0">
                <a:solidFill>
                  <a:schemeClr val="tx1"/>
                </a:solidFill>
                <a:uFill>
                  <a:solidFill>
                    <a:srgbClr val="FF0000"/>
                  </a:solidFill>
                </a:uFill>
                <a:latin typeface="標楷體" panose="03000509000000000000" pitchFamily="65" charset="-120"/>
                <a:ea typeface="標楷體" panose="03000509000000000000" pitchFamily="65" charset="-120"/>
              </a:rPr>
              <a:t>後始得提報</a:t>
            </a:r>
            <a:r>
              <a:rPr lang="zh-TW" altLang="en-US" sz="20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sz="2000" b="1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457200" indent="-457200">
              <a:spcBef>
                <a:spcPts val="400"/>
              </a:spcBef>
              <a:spcAft>
                <a:spcPts val="400"/>
              </a:spcAft>
              <a:buFont typeface="+mj-lt"/>
              <a:buAutoNum type="arabicPeriod"/>
            </a:pPr>
            <a:r>
              <a:rPr lang="zh-TW" altLang="en-US" sz="20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行政單位以及各學院提出之預算或計畫，應</a:t>
            </a:r>
            <a:r>
              <a:rPr lang="zh-TW" altLang="en-US" sz="2000" b="1" u="heavy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由所屬一級單位統一彙整</a:t>
            </a:r>
            <a:r>
              <a:rPr lang="zh-TW" altLang="en-US" sz="20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後提報。</a:t>
            </a:r>
            <a:endParaRPr lang="en-US" altLang="zh-TW" sz="2000" b="1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457200" indent="-457200">
              <a:spcBef>
                <a:spcPts val="400"/>
              </a:spcBef>
              <a:spcAft>
                <a:spcPts val="400"/>
              </a:spcAft>
              <a:buFont typeface="+mj-lt"/>
              <a:buAutoNum type="arabicPeriod"/>
            </a:pPr>
            <a:r>
              <a:rPr lang="zh-TW" altLang="en-US" sz="2000" b="1" u="heavy" dirty="0">
                <a:solidFill>
                  <a:schemeClr val="tx1"/>
                </a:solidFill>
                <a:uFill>
                  <a:solidFill>
                    <a:srgbClr val="FF0000"/>
                  </a:solidFill>
                </a:uFill>
                <a:latin typeface="標楷體" panose="03000509000000000000" pitchFamily="65" charset="-120"/>
                <a:ea typeface="標楷體" panose="03000509000000000000" pitchFamily="65" charset="-120"/>
              </a:rPr>
              <a:t>所提之預算或計畫，如涉及使用空間取得，應先與預定使用空間權管單位協調，並經本校空間分配委員會核准後始得提報。</a:t>
            </a:r>
            <a:endParaRPr lang="en-US" altLang="zh-TW" sz="2000" b="1" u="heavy" dirty="0">
              <a:solidFill>
                <a:schemeClr val="tx1"/>
              </a:solidFill>
              <a:uFill>
                <a:solidFill>
                  <a:srgbClr val="FF0000"/>
                </a:solidFill>
              </a:u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457200" indent="-457200">
              <a:spcBef>
                <a:spcPts val="400"/>
              </a:spcBef>
              <a:spcAft>
                <a:spcPts val="400"/>
              </a:spcAft>
              <a:buFont typeface="+mj-lt"/>
              <a:buAutoNum type="arabicPeriod"/>
            </a:pPr>
            <a:r>
              <a:rPr lang="zh-TW" altLang="en-US" sz="2000" b="1" u="heavy" dirty="0">
                <a:solidFill>
                  <a:schemeClr val="tx1"/>
                </a:solidFill>
                <a:uFill>
                  <a:solidFill>
                    <a:srgbClr val="FF0000"/>
                  </a:solidFill>
                </a:uFill>
                <a:latin typeface="標楷體" panose="03000509000000000000" pitchFamily="65" charset="-120"/>
                <a:ea typeface="標楷體" panose="03000509000000000000" pitchFamily="65" charset="-120"/>
              </a:rPr>
              <a:t>電腦教室電腦設備汰換，每部單價以</a:t>
            </a:r>
            <a:r>
              <a:rPr lang="en-US" altLang="zh-TW" sz="2000" b="1" u="heavy" dirty="0">
                <a:solidFill>
                  <a:schemeClr val="tx1"/>
                </a:solidFill>
                <a:uFill>
                  <a:solidFill>
                    <a:srgbClr val="FF0000"/>
                  </a:solidFill>
                </a:uFill>
                <a:latin typeface="標楷體" panose="03000509000000000000" pitchFamily="65" charset="-120"/>
                <a:ea typeface="標楷體" panose="03000509000000000000" pitchFamily="65" charset="-120"/>
              </a:rPr>
              <a:t>3</a:t>
            </a:r>
            <a:r>
              <a:rPr lang="zh-TW" altLang="en-US" sz="2000" b="1" u="heavy" dirty="0">
                <a:solidFill>
                  <a:schemeClr val="tx1"/>
                </a:solidFill>
                <a:uFill>
                  <a:solidFill>
                    <a:srgbClr val="FF0000"/>
                  </a:solidFill>
                </a:uFill>
                <a:latin typeface="標楷體" panose="03000509000000000000" pitchFamily="65" charset="-120"/>
                <a:ea typeface="標楷體" panose="03000509000000000000" pitchFamily="65" charset="-120"/>
              </a:rPr>
              <a:t>萬元為原則</a:t>
            </a:r>
            <a:r>
              <a:rPr lang="zh-TW" altLang="en-US" sz="2000" b="1" dirty="0">
                <a:solidFill>
                  <a:schemeClr val="tx1"/>
                </a:solidFill>
                <a:uFill>
                  <a:solidFill>
                    <a:srgbClr val="FF0000"/>
                  </a:solidFill>
                </a:uFill>
                <a:latin typeface="標楷體" panose="03000509000000000000" pitchFamily="65" charset="-120"/>
                <a:ea typeface="標楷體" panose="03000509000000000000" pitchFamily="65" charset="-120"/>
              </a:rPr>
              <a:t>，汰換年限延長</a:t>
            </a:r>
            <a:r>
              <a:rPr lang="en-US" altLang="zh-TW" sz="2000" b="1" dirty="0">
                <a:solidFill>
                  <a:schemeClr val="tx1"/>
                </a:solidFill>
                <a:uFill>
                  <a:solidFill>
                    <a:srgbClr val="FF0000"/>
                  </a:solidFill>
                </a:uFill>
                <a:latin typeface="標楷體" panose="03000509000000000000" pitchFamily="65" charset="-120"/>
                <a:ea typeface="標楷體" panose="03000509000000000000" pitchFamily="65" charset="-120"/>
              </a:rPr>
              <a:t>1</a:t>
            </a:r>
            <a:r>
              <a:rPr lang="zh-TW" altLang="en-US" sz="2000" b="1" dirty="0">
                <a:solidFill>
                  <a:schemeClr val="tx1"/>
                </a:solidFill>
                <a:uFill>
                  <a:solidFill>
                    <a:srgbClr val="FF0000"/>
                  </a:solidFill>
                </a:uFill>
                <a:latin typeface="標楷體" panose="03000509000000000000" pitchFamily="65" charset="-120"/>
                <a:ea typeface="標楷體" panose="03000509000000000000" pitchFamily="65" charset="-120"/>
              </a:rPr>
              <a:t>年，不超過</a:t>
            </a:r>
            <a:r>
              <a:rPr lang="en-US" altLang="zh-TW" sz="2000" b="1" dirty="0">
                <a:solidFill>
                  <a:schemeClr val="tx1"/>
                </a:solidFill>
                <a:uFill>
                  <a:solidFill>
                    <a:srgbClr val="FF0000"/>
                  </a:solidFill>
                </a:uFill>
                <a:latin typeface="標楷體" panose="03000509000000000000" pitchFamily="65" charset="-120"/>
                <a:ea typeface="標楷體" panose="03000509000000000000" pitchFamily="65" charset="-120"/>
              </a:rPr>
              <a:t>6</a:t>
            </a:r>
            <a:r>
              <a:rPr lang="zh-TW" altLang="en-US" sz="2000" b="1" dirty="0">
                <a:solidFill>
                  <a:schemeClr val="tx1"/>
                </a:solidFill>
                <a:uFill>
                  <a:solidFill>
                    <a:srgbClr val="FF0000"/>
                  </a:solidFill>
                </a:uFill>
                <a:latin typeface="標楷體" panose="03000509000000000000" pitchFamily="65" charset="-120"/>
                <a:ea typeface="標楷體" panose="03000509000000000000" pitchFamily="65" charset="-120"/>
              </a:rPr>
              <a:t>年；</a:t>
            </a:r>
            <a:r>
              <a:rPr lang="zh-TW" altLang="en-US" sz="2000" b="1" u="heavy" dirty="0">
                <a:solidFill>
                  <a:schemeClr val="tx1"/>
                </a:solidFill>
                <a:uFill>
                  <a:solidFill>
                    <a:srgbClr val="FF0000"/>
                  </a:solidFill>
                </a:uFill>
                <a:latin typeface="標楷體" panose="03000509000000000000" pitchFamily="65" charset="-120"/>
                <a:ea typeface="標楷體" panose="03000509000000000000" pitchFamily="65" charset="-120"/>
              </a:rPr>
              <a:t>各權管單位如有其他特殊需求，應優先自學院分配款或系科分配款自行調整編列</a:t>
            </a:r>
            <a:r>
              <a:rPr lang="zh-TW" altLang="en-US" sz="2000" b="1" dirty="0">
                <a:solidFill>
                  <a:schemeClr val="tx1"/>
                </a:solidFill>
                <a:uFill>
                  <a:solidFill>
                    <a:srgbClr val="FF0000"/>
                  </a:solidFill>
                </a:uFill>
                <a:latin typeface="標楷體" panose="03000509000000000000" pitchFamily="65" charset="-120"/>
                <a:ea typeface="標楷體" panose="03000509000000000000" pitchFamily="65" charset="-120"/>
              </a:rPr>
              <a:t>，或再另以「計畫型經費」提列審查及申請。</a:t>
            </a:r>
            <a:endParaRPr lang="en-US" altLang="zh-TW" sz="2000" b="1" dirty="0">
              <a:solidFill>
                <a:schemeClr val="tx1"/>
              </a:solidFill>
              <a:uFill>
                <a:solidFill>
                  <a:srgbClr val="FF0000"/>
                </a:solidFill>
              </a:u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1564029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41520" y="796995"/>
            <a:ext cx="6325497" cy="668137"/>
          </a:xfrm>
        </p:spPr>
        <p:txBody>
          <a:bodyPr>
            <a:normAutofit fontScale="90000"/>
          </a:bodyPr>
          <a:lstStyle/>
          <a:p>
            <a:r>
              <a:rPr lang="zh-TW" altLang="en-US" sz="5000" dirty="0">
                <a:latin typeface="標楷體" panose="03000509000000000000" pitchFamily="65" charset="-120"/>
                <a:ea typeface="標楷體" panose="03000509000000000000" pitchFamily="65" charset="-120"/>
              </a:rPr>
              <a:t>提編作業相關規定</a:t>
            </a:r>
            <a:r>
              <a:rPr lang="en-US" altLang="zh-TW" sz="5000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5000" dirty="0">
                <a:latin typeface="標楷體" panose="03000509000000000000" pitchFamily="65" charset="-120"/>
                <a:ea typeface="標楷體" panose="03000509000000000000" pitchFamily="65" charset="-120"/>
              </a:rPr>
              <a:t>二</a:t>
            </a:r>
            <a:r>
              <a:rPr lang="en-US" altLang="zh-TW" sz="5000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endParaRPr lang="zh-TW" altLang="en-US" sz="5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文字方塊 2"/>
          <p:cNvSpPr txBox="1"/>
          <p:nvPr/>
        </p:nvSpPr>
        <p:spPr>
          <a:xfrm>
            <a:off x="699244" y="1638069"/>
            <a:ext cx="7810051" cy="396518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lnSpc>
                <a:spcPts val="3200"/>
              </a:lnSpc>
            </a:pPr>
            <a:r>
              <a:rPr lang="zh-TW" altLang="en-US" sz="20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依據本校「採購設備限額與物品管制注意事項」摘述：</a:t>
            </a:r>
            <a:endParaRPr lang="en-US" altLang="zh-TW" sz="2000" b="1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457200" indent="-457200" algn="just">
              <a:lnSpc>
                <a:spcPts val="3000"/>
              </a:lnSpc>
              <a:buFont typeface="+mj-lt"/>
              <a:buAutoNum type="arabicPeriod"/>
            </a:pPr>
            <a:r>
              <a:rPr lang="zh-TW" altLang="en-US" sz="20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新購或汰換資訊設備時，</a:t>
            </a:r>
            <a:r>
              <a:rPr lang="zh-TW" altLang="en-US" sz="2000" b="1" u="heavy" dirty="0">
                <a:solidFill>
                  <a:schemeClr val="tx1"/>
                </a:solidFill>
                <a:uFill>
                  <a:solidFill>
                    <a:srgbClr val="FF0000"/>
                  </a:solidFill>
                </a:uFill>
                <a:latin typeface="標楷體" panose="03000509000000000000" pitchFamily="65" charset="-120"/>
                <a:ea typeface="標楷體" panose="03000509000000000000" pitchFamily="65" charset="-120"/>
              </a:rPr>
              <a:t>個人桌上型電腦以</a:t>
            </a:r>
            <a:r>
              <a:rPr lang="en-US" altLang="zh-TW" sz="2000" b="1" u="heavy" dirty="0">
                <a:solidFill>
                  <a:schemeClr val="tx1"/>
                </a:solidFill>
                <a:uFill>
                  <a:solidFill>
                    <a:srgbClr val="FF0000"/>
                  </a:solidFill>
                </a:uFill>
                <a:latin typeface="標楷體" panose="03000509000000000000" pitchFamily="65" charset="-120"/>
                <a:ea typeface="標楷體" panose="03000509000000000000" pitchFamily="65" charset="-120"/>
              </a:rPr>
              <a:t>30,000</a:t>
            </a:r>
            <a:r>
              <a:rPr lang="zh-TW" altLang="en-US" sz="2000" b="1" u="heavy" dirty="0">
                <a:solidFill>
                  <a:schemeClr val="tx1"/>
                </a:solidFill>
                <a:uFill>
                  <a:solidFill>
                    <a:srgbClr val="FF0000"/>
                  </a:solidFill>
                </a:uFill>
                <a:latin typeface="標楷體" panose="03000509000000000000" pitchFamily="65" charset="-120"/>
                <a:ea typeface="標楷體" panose="03000509000000000000" pitchFamily="65" charset="-120"/>
              </a:rPr>
              <a:t>元、筆記型電腦</a:t>
            </a:r>
            <a:r>
              <a:rPr lang="en-US" altLang="zh-TW" sz="2000" b="1" u="heavy" dirty="0">
                <a:solidFill>
                  <a:schemeClr val="tx1"/>
                </a:solidFill>
                <a:uFill>
                  <a:solidFill>
                    <a:srgbClr val="FF0000"/>
                  </a:solidFill>
                </a:uFill>
                <a:latin typeface="標楷體" panose="03000509000000000000" pitchFamily="65" charset="-120"/>
                <a:ea typeface="標楷體" panose="03000509000000000000" pitchFamily="65" charset="-120"/>
              </a:rPr>
              <a:t>30,000</a:t>
            </a:r>
            <a:r>
              <a:rPr lang="zh-TW" altLang="en-US" sz="2000" b="1" u="heavy" dirty="0">
                <a:solidFill>
                  <a:schemeClr val="tx1"/>
                </a:solidFill>
                <a:uFill>
                  <a:solidFill>
                    <a:srgbClr val="FF0000"/>
                  </a:solidFill>
                </a:uFill>
                <a:latin typeface="標楷體" panose="03000509000000000000" pitchFamily="65" charset="-120"/>
                <a:ea typeface="標楷體" panose="03000509000000000000" pitchFamily="65" charset="-120"/>
              </a:rPr>
              <a:t>元、雷射印表機</a:t>
            </a:r>
            <a:r>
              <a:rPr lang="en-US" altLang="zh-TW" sz="2000" b="1" u="heavy" dirty="0">
                <a:solidFill>
                  <a:schemeClr val="tx1"/>
                </a:solidFill>
                <a:uFill>
                  <a:solidFill>
                    <a:srgbClr val="FF0000"/>
                  </a:solidFill>
                </a:uFill>
                <a:latin typeface="標楷體" panose="03000509000000000000" pitchFamily="65" charset="-120"/>
                <a:ea typeface="標楷體" panose="03000509000000000000" pitchFamily="65" charset="-120"/>
              </a:rPr>
              <a:t>20,000</a:t>
            </a:r>
            <a:r>
              <a:rPr lang="zh-TW" altLang="en-US" sz="2000" b="1" u="heavy" dirty="0">
                <a:solidFill>
                  <a:schemeClr val="tx1"/>
                </a:solidFill>
                <a:uFill>
                  <a:solidFill>
                    <a:srgbClr val="FF0000"/>
                  </a:solidFill>
                </a:uFill>
                <a:latin typeface="標楷體" panose="03000509000000000000" pitchFamily="65" charset="-120"/>
                <a:ea typeface="標楷體" panose="03000509000000000000" pitchFamily="65" charset="-120"/>
              </a:rPr>
              <a:t>元為採購金額上限</a:t>
            </a:r>
            <a:r>
              <a:rPr lang="zh-TW" altLang="en-US" sz="20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sz="2000" b="1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457200" indent="-457200" algn="just">
              <a:lnSpc>
                <a:spcPts val="3000"/>
              </a:lnSpc>
              <a:buFont typeface="+mj-lt"/>
              <a:buAutoNum type="arabicPeriod"/>
            </a:pPr>
            <a:r>
              <a:rPr lang="zh-TW" altLang="en-US" sz="2000" b="1" dirty="0">
                <a:solidFill>
                  <a:schemeClr val="tx1"/>
                </a:solidFill>
                <a:uFill>
                  <a:solidFill>
                    <a:srgbClr val="FF0000"/>
                  </a:solidFill>
                </a:uFill>
                <a:latin typeface="標楷體" panose="03000509000000000000" pitchFamily="65" charset="-120"/>
                <a:ea typeface="標楷體" panose="03000509000000000000" pitchFamily="65" charset="-120"/>
              </a:rPr>
              <a:t>管制採購設備及物品：咖啡機、烘碗機、各式烹飪爐具、冰箱、行政單位之電視機及音響設備，與水族箱等</a:t>
            </a:r>
            <a:r>
              <a:rPr lang="zh-TW" altLang="en-US" sz="20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sz="2000" b="1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457200" indent="-457200" algn="just">
              <a:lnSpc>
                <a:spcPts val="3000"/>
              </a:lnSpc>
              <a:buFont typeface="+mj-lt"/>
              <a:buAutoNum type="arabicPeriod"/>
            </a:pPr>
            <a:r>
              <a:rPr lang="zh-TW" altLang="en-US" sz="20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控管品項限額</a:t>
            </a:r>
            <a:r>
              <a:rPr lang="zh-TW" altLang="en-US" sz="20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r>
              <a:rPr lang="zh-TW" altLang="en-US" sz="2000" b="1" u="heavy" dirty="0">
                <a:solidFill>
                  <a:schemeClr val="tx1"/>
                </a:solidFill>
                <a:uFill>
                  <a:solidFill>
                    <a:srgbClr val="FF0000"/>
                  </a:solidFill>
                </a:uFill>
                <a:latin typeface="標楷體" panose="03000509000000000000" pitchFamily="65" charset="-120"/>
                <a:ea typeface="標楷體" panose="03000509000000000000" pitchFamily="65" charset="-120"/>
              </a:rPr>
              <a:t>各系</a:t>
            </a:r>
            <a:r>
              <a:rPr lang="en-US" altLang="zh-TW" sz="2000" b="1" u="heavy" dirty="0">
                <a:solidFill>
                  <a:schemeClr val="tx1"/>
                </a:solidFill>
                <a:uFill>
                  <a:solidFill>
                    <a:srgbClr val="FF0000"/>
                  </a:solidFill>
                </a:u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000" b="1" u="heavy" dirty="0">
                <a:solidFill>
                  <a:schemeClr val="tx1"/>
                </a:solidFill>
                <a:uFill>
                  <a:solidFill>
                    <a:srgbClr val="FF0000"/>
                  </a:solidFill>
                </a:uFill>
                <a:latin typeface="標楷體" panose="03000509000000000000" pitchFamily="65" charset="-120"/>
                <a:ea typeface="標楷體" panose="03000509000000000000" pitchFamily="65" charset="-120"/>
              </a:rPr>
              <a:t>單位</a:t>
            </a:r>
            <a:r>
              <a:rPr lang="en-US" altLang="zh-TW" sz="2000" b="1" u="heavy" dirty="0">
                <a:solidFill>
                  <a:schemeClr val="tx1"/>
                </a:solidFill>
                <a:uFill>
                  <a:solidFill>
                    <a:srgbClr val="FF0000"/>
                  </a:solidFill>
                </a:u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2000" b="1" u="heavy" dirty="0">
                <a:solidFill>
                  <a:schemeClr val="tx1"/>
                </a:solidFill>
                <a:uFill>
                  <a:solidFill>
                    <a:srgbClr val="FF0000"/>
                  </a:solidFill>
                </a:uFill>
                <a:latin typeface="標楷體" panose="03000509000000000000" pitchFamily="65" charset="-120"/>
                <a:ea typeface="標楷體" panose="03000509000000000000" pitchFamily="65" charset="-120"/>
              </a:rPr>
              <a:t>購置相機以一組</a:t>
            </a:r>
            <a:r>
              <a:rPr lang="en-US" altLang="zh-TW" sz="2000" b="1" u="heavy" dirty="0">
                <a:solidFill>
                  <a:schemeClr val="tx1"/>
                </a:solidFill>
                <a:uFill>
                  <a:solidFill>
                    <a:srgbClr val="FF0000"/>
                  </a:solidFill>
                </a:uFill>
                <a:latin typeface="標楷體" panose="03000509000000000000" pitchFamily="65" charset="-120"/>
                <a:ea typeface="標楷體" panose="03000509000000000000" pitchFamily="65" charset="-120"/>
              </a:rPr>
              <a:t>25,000</a:t>
            </a:r>
            <a:r>
              <a:rPr lang="zh-TW" altLang="en-US" sz="2000" b="1" u="heavy" dirty="0">
                <a:solidFill>
                  <a:schemeClr val="tx1"/>
                </a:solidFill>
                <a:uFill>
                  <a:solidFill>
                    <a:srgbClr val="FF0000"/>
                  </a:solidFill>
                </a:uFill>
                <a:latin typeface="標楷體" panose="03000509000000000000" pitchFamily="65" charset="-120"/>
                <a:ea typeface="標楷體" panose="03000509000000000000" pitchFamily="65" charset="-120"/>
              </a:rPr>
              <a:t>元為限；各學院得購置中高階相機以一組</a:t>
            </a:r>
            <a:r>
              <a:rPr lang="en-US" altLang="zh-TW" sz="2000" b="1" u="heavy" dirty="0">
                <a:solidFill>
                  <a:schemeClr val="tx1"/>
                </a:solidFill>
                <a:uFill>
                  <a:solidFill>
                    <a:srgbClr val="FF0000"/>
                  </a:solidFill>
                </a:uFill>
                <a:latin typeface="標楷體" panose="03000509000000000000" pitchFamily="65" charset="-120"/>
                <a:ea typeface="標楷體" panose="03000509000000000000" pitchFamily="65" charset="-120"/>
              </a:rPr>
              <a:t>60,000</a:t>
            </a:r>
            <a:r>
              <a:rPr lang="zh-TW" altLang="en-US" sz="2000" b="1" u="heavy" dirty="0">
                <a:solidFill>
                  <a:schemeClr val="tx1"/>
                </a:solidFill>
                <a:uFill>
                  <a:solidFill>
                    <a:srgbClr val="FF0000"/>
                  </a:solidFill>
                </a:uFill>
                <a:latin typeface="標楷體" panose="03000509000000000000" pitchFamily="65" charset="-120"/>
                <a:ea typeface="標楷體" panose="03000509000000000000" pitchFamily="65" charset="-120"/>
              </a:rPr>
              <a:t>元為限</a:t>
            </a:r>
            <a:r>
              <a:rPr lang="zh-TW" altLang="en-US" sz="2000" b="1" dirty="0">
                <a:solidFill>
                  <a:schemeClr val="tx1"/>
                </a:solidFill>
                <a:uFill>
                  <a:solidFill>
                    <a:srgbClr val="FF0000"/>
                  </a:solidFill>
                </a:uFill>
                <a:latin typeface="標楷體" panose="03000509000000000000" pitchFamily="65" charset="-120"/>
                <a:ea typeface="標楷體" panose="03000509000000000000" pitchFamily="65" charset="-120"/>
              </a:rPr>
              <a:t>，供學院內共用</a:t>
            </a:r>
            <a:r>
              <a:rPr lang="zh-TW" altLang="en-US" sz="20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r>
              <a:rPr lang="en-US" altLang="zh-TW" sz="20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0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相機限額均含主機及鏡頭</a:t>
            </a:r>
            <a:r>
              <a:rPr lang="en-US" altLang="zh-TW" sz="20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20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sz="2000" b="1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457200" indent="-457200" algn="just">
              <a:lnSpc>
                <a:spcPts val="3000"/>
              </a:lnSpc>
              <a:buFont typeface="+mj-lt"/>
              <a:buAutoNum type="arabicPeriod"/>
            </a:pPr>
            <a:r>
              <a:rPr lang="zh-TW" altLang="en-US" sz="2000" b="1" u="heavy" dirty="0">
                <a:solidFill>
                  <a:schemeClr val="tx1"/>
                </a:solidFill>
                <a:uFill>
                  <a:solidFill>
                    <a:srgbClr val="FF0000"/>
                  </a:solidFill>
                </a:uFill>
                <a:latin typeface="標楷體" panose="03000509000000000000" pitchFamily="65" charset="-120"/>
                <a:ea typeface="標楷體" panose="03000509000000000000" pitchFamily="65" charset="-120"/>
              </a:rPr>
              <a:t>研究室所提供之電腦，每位教師限於桌上型電腦與可攜式電腦中擇一；所提供之印表機以單價以</a:t>
            </a:r>
            <a:r>
              <a:rPr lang="en-US" altLang="zh-TW" sz="2000" b="1" u="heavy" dirty="0">
                <a:solidFill>
                  <a:schemeClr val="tx1"/>
                </a:solidFill>
                <a:uFill>
                  <a:solidFill>
                    <a:srgbClr val="FF0000"/>
                  </a:solidFill>
                </a:uFill>
                <a:latin typeface="標楷體" panose="03000509000000000000" pitchFamily="65" charset="-120"/>
                <a:ea typeface="標楷體" panose="03000509000000000000" pitchFamily="65" charset="-120"/>
              </a:rPr>
              <a:t>4,000</a:t>
            </a:r>
            <a:r>
              <a:rPr lang="zh-TW" altLang="en-US" sz="2000" b="1" u="heavy" dirty="0">
                <a:solidFill>
                  <a:schemeClr val="tx1"/>
                </a:solidFill>
                <a:uFill>
                  <a:solidFill>
                    <a:srgbClr val="FF0000"/>
                  </a:solidFill>
                </a:uFill>
                <a:latin typeface="標楷體" panose="03000509000000000000" pitchFamily="65" charset="-120"/>
                <a:ea typeface="標楷體" panose="03000509000000000000" pitchFamily="65" charset="-120"/>
              </a:rPr>
              <a:t>元為限</a:t>
            </a:r>
            <a:r>
              <a:rPr lang="zh-TW" altLang="en-US" sz="20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sz="2000" b="1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6" name="文字方塊 5"/>
          <p:cNvSpPr txBox="1"/>
          <p:nvPr/>
        </p:nvSpPr>
        <p:spPr>
          <a:xfrm>
            <a:off x="699244" y="5634867"/>
            <a:ext cx="78961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※</a:t>
            </a:r>
            <a:r>
              <a:rPr lang="zh-TW" altLang="en-US" sz="2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上列注意事項，總務處網頁亦有掛載，請各單位詳閱與配合。</a:t>
            </a:r>
          </a:p>
        </p:txBody>
      </p:sp>
    </p:spTree>
    <p:extLst>
      <p:ext uri="{BB962C8B-B14F-4D97-AF65-F5344CB8AC3E}">
        <p14:creationId xmlns:p14="http://schemas.microsoft.com/office/powerpoint/2010/main" val="28655004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398487" y="625404"/>
            <a:ext cx="6347011" cy="668137"/>
          </a:xfrm>
        </p:spPr>
        <p:txBody>
          <a:bodyPr>
            <a:normAutofit fontScale="90000"/>
          </a:bodyPr>
          <a:lstStyle/>
          <a:p>
            <a:r>
              <a:rPr lang="zh-TW" altLang="en-US" sz="5000" dirty="0">
                <a:latin typeface="標楷體" panose="03000509000000000000" pitchFamily="65" charset="-120"/>
                <a:ea typeface="標楷體" panose="03000509000000000000" pitchFamily="65" charset="-120"/>
              </a:rPr>
              <a:t>編列注意事項</a:t>
            </a:r>
            <a:endParaRPr lang="zh-TW" altLang="en-US" sz="50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6" name="文字方塊 5"/>
          <p:cNvSpPr txBox="1"/>
          <p:nvPr/>
        </p:nvSpPr>
        <p:spPr>
          <a:xfrm>
            <a:off x="666969" y="1285620"/>
            <a:ext cx="7756270" cy="428578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514350" indent="-514350">
              <a:lnSpc>
                <a:spcPts val="2800"/>
              </a:lnSpc>
              <a:buFont typeface="+mj-lt"/>
              <a:buAutoNum type="arabicPeriod"/>
            </a:pPr>
            <a:r>
              <a:rPr lang="zh-TW" altLang="en-US" sz="22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金額單位，要以</a:t>
            </a:r>
            <a:r>
              <a:rPr lang="en-US" altLang="zh-TW" sz="22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〝</a:t>
            </a:r>
            <a:r>
              <a:rPr lang="zh-TW" altLang="en-US" sz="22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整數</a:t>
            </a:r>
            <a:r>
              <a:rPr lang="en-US" altLang="zh-TW" sz="22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〞</a:t>
            </a:r>
            <a:r>
              <a:rPr lang="zh-TW" altLang="en-US" sz="22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en-US" altLang="zh-TW" sz="22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〝</a:t>
            </a:r>
            <a:r>
              <a:rPr lang="zh-TW" altLang="en-US" sz="22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千元</a:t>
            </a:r>
            <a:r>
              <a:rPr lang="en-US" altLang="zh-TW" sz="22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〞</a:t>
            </a:r>
            <a:r>
              <a:rPr lang="zh-TW" altLang="en-US" sz="22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計。</a:t>
            </a:r>
            <a:endParaRPr lang="en-US" altLang="zh-TW" sz="2200" b="1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lnSpc>
                <a:spcPts val="2700"/>
              </a:lnSpc>
            </a:pPr>
            <a:r>
              <a:rPr lang="zh-TW" altLang="en-US" sz="2200" b="1" dirty="0">
                <a:solidFill>
                  <a:schemeClr val="accent5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</a:t>
            </a:r>
            <a:r>
              <a:rPr lang="en-US" altLang="zh-TW" b="1" dirty="0">
                <a:solidFill>
                  <a:schemeClr val="accent5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b="1" dirty="0">
                <a:solidFill>
                  <a:schemeClr val="accent5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例如：投影機</a:t>
            </a:r>
            <a:r>
              <a:rPr lang="en-US" altLang="zh-TW" b="1" dirty="0">
                <a:solidFill>
                  <a:schemeClr val="accent5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</a:t>
            </a:r>
            <a:r>
              <a:rPr lang="zh-TW" altLang="en-US" b="1" dirty="0">
                <a:solidFill>
                  <a:schemeClr val="accent5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部</a:t>
            </a:r>
            <a:r>
              <a:rPr lang="en-US" altLang="zh-TW" b="1" dirty="0">
                <a:solidFill>
                  <a:schemeClr val="accent5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25,000</a:t>
            </a:r>
            <a:r>
              <a:rPr lang="zh-TW" altLang="en-US" b="1" dirty="0">
                <a:solidFill>
                  <a:schemeClr val="accent5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元，系統編列金額應為</a:t>
            </a:r>
            <a:r>
              <a:rPr lang="en-US" altLang="zh-TW" b="1" dirty="0">
                <a:solidFill>
                  <a:schemeClr val="accent5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〝25〞)</a:t>
            </a:r>
          </a:p>
          <a:p>
            <a:pPr marL="514350" indent="-514350">
              <a:lnSpc>
                <a:spcPts val="2800"/>
              </a:lnSpc>
              <a:buFont typeface="+mj-lt"/>
              <a:buAutoNum type="arabicPeriod" startAt="2"/>
            </a:pPr>
            <a:r>
              <a:rPr lang="zh-TW" altLang="en-US" sz="22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請千萬不要將單價低於一萬元之品項，統包編列。</a:t>
            </a:r>
            <a:endParaRPr lang="en-US" altLang="zh-TW" sz="2200" b="1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lnSpc>
                <a:spcPts val="2800"/>
              </a:lnSpc>
            </a:pPr>
            <a:r>
              <a:rPr lang="zh-TW" altLang="en-US" sz="22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</a:t>
            </a:r>
            <a:r>
              <a:rPr lang="en-US" altLang="zh-TW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例如：辦公桌椅</a:t>
            </a:r>
            <a:r>
              <a:rPr lang="en-US" altLang="zh-TW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</a:t>
            </a:r>
            <a:r>
              <a:rPr lang="zh-TW" altLang="en-US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張，單價</a:t>
            </a:r>
            <a:r>
              <a:rPr lang="en-US" altLang="zh-TW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</a:t>
            </a:r>
            <a:r>
              <a:rPr lang="zh-TW" altLang="en-US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千元，卻編列成辦公桌椅一式</a:t>
            </a:r>
            <a:r>
              <a:rPr lang="en-US" altLang="zh-TW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</a:t>
            </a:r>
            <a:r>
              <a:rPr lang="zh-TW" altLang="en-US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萬</a:t>
            </a:r>
            <a:r>
              <a:rPr lang="en-US" altLang="zh-TW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pPr marL="514350" indent="-514350">
              <a:lnSpc>
                <a:spcPts val="2800"/>
              </a:lnSpc>
              <a:buFont typeface="+mj-lt"/>
              <a:buAutoNum type="arabicPeriod" startAt="3"/>
            </a:pPr>
            <a:r>
              <a:rPr lang="zh-TW" altLang="en-US" sz="22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權管空間之各式設備，應以現有並已逾使用年限者，列優先編列考量。</a:t>
            </a:r>
            <a:endParaRPr lang="en-US" altLang="zh-TW" sz="2200" b="1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lnSpc>
                <a:spcPts val="2800"/>
              </a:lnSpc>
            </a:pPr>
            <a:r>
              <a:rPr lang="zh-TW" altLang="en-US" sz="22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</a:t>
            </a:r>
            <a:r>
              <a:rPr lang="en-US" altLang="zh-TW" b="1" dirty="0">
                <a:solidFill>
                  <a:schemeClr val="accent5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b="1" dirty="0">
                <a:solidFill>
                  <a:schemeClr val="accent5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尤其教學單位請不要忘記權管之各式專業教室或研究室</a:t>
            </a:r>
            <a:r>
              <a:rPr lang="en-US" altLang="zh-TW" b="1" dirty="0">
                <a:solidFill>
                  <a:schemeClr val="accent5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pPr marL="514350" indent="-514350">
              <a:lnSpc>
                <a:spcPts val="2800"/>
              </a:lnSpc>
              <a:buFont typeface="+mj-lt"/>
              <a:buAutoNum type="arabicPeriod" startAt="4"/>
            </a:pPr>
            <a:r>
              <a:rPr lang="zh-TW" altLang="en-US" sz="22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「經費科目」</a:t>
            </a:r>
            <a:r>
              <a:rPr lang="en-US" altLang="zh-TW" sz="22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2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設備、軟體或遞延等</a:t>
            </a:r>
            <a:r>
              <a:rPr lang="en-US" altLang="zh-TW" sz="22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22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編列要確實。</a:t>
            </a:r>
            <a:endParaRPr lang="en-US" altLang="zh-TW" sz="2200" b="1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lnSpc>
                <a:spcPts val="2800"/>
              </a:lnSpc>
            </a:pPr>
            <a:r>
              <a:rPr lang="zh-TW" altLang="en-US" sz="22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</a:t>
            </a:r>
            <a:r>
              <a:rPr lang="en-US" altLang="zh-TW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因為不同科目之經費，是無法互相流用的</a:t>
            </a:r>
            <a:r>
              <a:rPr lang="en-US" altLang="zh-TW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pPr marL="514350" indent="-514350">
              <a:lnSpc>
                <a:spcPts val="2800"/>
              </a:lnSpc>
              <a:buFont typeface="+mj-lt"/>
              <a:buAutoNum type="arabicPeriod" startAt="5"/>
            </a:pPr>
            <a:r>
              <a:rPr lang="zh-TW" altLang="en-US" sz="22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編列「項目」與「金額」要如實，不要含糊帶過。</a:t>
            </a:r>
            <a:endParaRPr lang="en-US" altLang="zh-TW" sz="2200" b="1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lnSpc>
                <a:spcPts val="2400"/>
              </a:lnSpc>
            </a:pPr>
            <a:r>
              <a:rPr lang="zh-TW" altLang="en-US" sz="22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</a:t>
            </a:r>
            <a:r>
              <a:rPr lang="en-US" altLang="zh-TW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例如：專業教室擬採購電腦</a:t>
            </a:r>
            <a:r>
              <a:rPr lang="en-US" altLang="zh-TW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25</a:t>
            </a:r>
            <a:r>
              <a:rPr lang="zh-TW" altLang="en-US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部</a:t>
            </a:r>
            <a:r>
              <a:rPr lang="en-US" altLang="zh-TW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@30,000</a:t>
            </a:r>
            <a:r>
              <a:rPr lang="zh-TW" altLang="en-US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、電子講桌</a:t>
            </a:r>
            <a:r>
              <a:rPr lang="en-US" altLang="zh-TW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</a:t>
            </a:r>
            <a:r>
              <a:rPr lang="zh-TW" altLang="en-US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台</a:t>
            </a:r>
            <a:r>
              <a:rPr lang="en-US" altLang="zh-TW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@50,000</a:t>
            </a:r>
            <a:r>
              <a:rPr lang="zh-TW" altLang="en-US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等，</a:t>
            </a:r>
            <a:endParaRPr lang="en-US" altLang="zh-TW" b="1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lnSpc>
                <a:spcPts val="2400"/>
              </a:lnSpc>
            </a:pPr>
            <a:r>
              <a:rPr lang="zh-TW" altLang="en-US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卻編列成電腦教室設備一批</a:t>
            </a:r>
            <a:r>
              <a:rPr lang="en-US" altLang="zh-TW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80</a:t>
            </a:r>
            <a:r>
              <a:rPr lang="zh-TW" altLang="en-US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萬</a:t>
            </a:r>
            <a:r>
              <a:rPr lang="en-US" altLang="zh-TW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</p:txBody>
      </p:sp>
      <p:sp>
        <p:nvSpPr>
          <p:cNvPr id="5" name="文字方塊 4"/>
          <p:cNvSpPr txBox="1"/>
          <p:nvPr/>
        </p:nvSpPr>
        <p:spPr>
          <a:xfrm>
            <a:off x="666969" y="5527326"/>
            <a:ext cx="7896108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9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※</a:t>
            </a:r>
            <a:r>
              <a:rPr lang="zh-TW" altLang="en-US" sz="19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請注意：</a:t>
            </a:r>
            <a:r>
              <a:rPr lang="zh-TW" altLang="en-US" sz="19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預算編列未如實，除會影響本校預算送審作業外，也會造成</a:t>
            </a:r>
          </a:p>
          <a:p>
            <a:r>
              <a:rPr lang="zh-TW" altLang="en-US" sz="19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  各單位於實際執行時各項困擾，還請各單位務必要慎酌覈實編列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231396555"/>
      </p:ext>
    </p:extLst>
  </p:cSld>
  <p:clrMapOvr>
    <a:masterClrMapping/>
  </p:clrMapOvr>
</p:sld>
</file>

<file path=ppt/theme/theme1.xml><?xml version="1.0" encoding="utf-8"?>
<a:theme xmlns:a="http://schemas.openxmlformats.org/drawingml/2006/main" name="多面向">
  <a:themeElements>
    <a:clrScheme name="多面向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多面向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多面向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2492</TotalTime>
  <Words>3179</Words>
  <Application>Microsoft Office PowerPoint</Application>
  <PresentationFormat>如螢幕大小 (4:3)</PresentationFormat>
  <Paragraphs>233</Paragraphs>
  <Slides>20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20</vt:i4>
      </vt:variant>
    </vt:vector>
  </HeadingPairs>
  <TitlesOfParts>
    <vt:vector size="28" baseType="lpstr">
      <vt:lpstr>微軟正黑體</vt:lpstr>
      <vt:lpstr>新細明體</vt:lpstr>
      <vt:lpstr>標楷體</vt:lpstr>
      <vt:lpstr>Arial</vt:lpstr>
      <vt:lpstr>Calibri</vt:lpstr>
      <vt:lpstr>Trebuchet MS</vt:lpstr>
      <vt:lpstr>Wingdings 3</vt:lpstr>
      <vt:lpstr>多面向</vt:lpstr>
      <vt:lpstr>國立臺中科技大學 115年度資本預算編列與執行作業說明會</vt:lpstr>
      <vt:lpstr>簡報大綱</vt:lpstr>
      <vt:lpstr>「資本預算」定義</vt:lpstr>
      <vt:lpstr>「資本預算」科目</vt:lpstr>
      <vt:lpstr>編列經費來源</vt:lpstr>
      <vt:lpstr>「計畫型經費」</vt:lpstr>
      <vt:lpstr>提編作業相關規定(一)</vt:lpstr>
      <vt:lpstr>提編作業相關規定(二)</vt:lpstr>
      <vt:lpstr>編列注意事項</vt:lpstr>
      <vt:lpstr>作業期程</vt:lpstr>
      <vt:lpstr>各單位常見問題</vt:lpstr>
      <vt:lpstr>執行注意事項(一)</vt:lpstr>
      <vt:lpstr>執行注意事項(二)</vt:lpstr>
      <vt:lpstr>執行注意事項(三)</vt:lpstr>
      <vt:lpstr>如何登錄： 1.請自學校首頁 My Portal系統登錄。 2.點選「公用帳號校務資訊系統」。 3.點選「設備需求系統(使用單位)」。 4.點選「設備需求系統」。 5.點選「新增設備」，逐項開始進行登錄。</vt:lpstr>
      <vt:lpstr>PowerPoint 簡報</vt:lpstr>
      <vt:lpstr>PowerPoint 簡報</vt:lpstr>
      <vt:lpstr>重 點 事 項 再 提 醒</vt:lpstr>
      <vt:lpstr>重 點 事 項 再 提 醒</vt:lpstr>
      <vt:lpstr>簡報結束‧謝謝大家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國立臺中科技大學 109年度資本預算編列與執行作業說明會</dc:title>
  <dc:creator>user</dc:creator>
  <cp:lastModifiedBy>洪文彥</cp:lastModifiedBy>
  <cp:revision>197</cp:revision>
  <cp:lastPrinted>2023-09-25T02:26:33Z</cp:lastPrinted>
  <dcterms:created xsi:type="dcterms:W3CDTF">2018-10-16T06:59:40Z</dcterms:created>
  <dcterms:modified xsi:type="dcterms:W3CDTF">2024-09-25T01:19:56Z</dcterms:modified>
</cp:coreProperties>
</file>